
<file path=[Content_Types].xml><?xml version="1.0" encoding="utf-8"?>
<Types xmlns="http://schemas.openxmlformats.org/package/2006/content-types">
  <Default ContentType="image/jpeg" Extension="jpg"/>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youtube.com/watch?v=nUdsTizSxSI" TargetMode="Externa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e51dc41796_2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 name="Google Shape;52;ge51dc41796_2_8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ge51dc41796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 name="Google Shape;61;ge51dc41796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b82f569295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b82f569295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Searchlight:</a:t>
            </a:r>
            <a:r>
              <a:rPr lang="en"/>
              <a:t> </a:t>
            </a:r>
            <a:r>
              <a:rPr lang="en" sz="1200">
                <a:solidFill>
                  <a:schemeClr val="dk1"/>
                </a:solidFill>
                <a:highlight>
                  <a:srgbClr val="FFFFFF"/>
                </a:highlight>
              </a:rPr>
              <a:t>Searchlight analysis produces maps by measuring the information in small spherical subsets (“searchlights”) centered on every voxel; the map value for each voxel thus derives from the information present in its searchlight, not the voxel individually</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e532aab286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e532aab286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b82f569295_4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b82f569295_4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b8317d34a2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b8317d34a2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100"/>
              </a:spcBef>
              <a:spcAft>
                <a:spcPts val="0"/>
              </a:spcAft>
              <a:buClr>
                <a:schemeClr val="lt1"/>
              </a:buClr>
              <a:buSzPts val="1100"/>
              <a:buFont typeface="Arial"/>
              <a:buNone/>
            </a:pPr>
            <a:r>
              <a:rPr lang="en" sz="1050">
                <a:solidFill>
                  <a:schemeClr val="lt1"/>
                </a:solidFill>
                <a:highlight>
                  <a:srgbClr val="212121"/>
                </a:highlight>
              </a:rPr>
              <a:t>There is a concept in psychology called “semantic priming”, where a person's psychology is affected in subtle ways by being exposed to certain words before some other psychological experiment. For example, Daniel Ariely has done research on </a:t>
            </a:r>
            <a:r>
              <a:rPr lang="en" sz="1050" u="sng">
                <a:solidFill>
                  <a:srgbClr val="4DD0E1"/>
                </a:solidFill>
                <a:highlight>
                  <a:srgbClr val="212121"/>
                </a:highlight>
                <a:hlinkClick r:id="rId2">
                  <a:extLst>
                    <a:ext uri="{A12FA001-AC4F-418D-AE19-62706E023703}">
                      <ahyp:hlinkClr val="tx"/>
                    </a:ext>
                  </a:extLst>
                </a:hlinkClick>
              </a:rPr>
              <a:t>cheating</a:t>
            </a:r>
            <a:r>
              <a:rPr lang="en" sz="1050">
                <a:solidFill>
                  <a:schemeClr val="lt1"/>
                </a:solidFill>
                <a:highlight>
                  <a:srgbClr val="212121"/>
                </a:highlight>
              </a:rPr>
              <a:t>, and has done psychological experiments where he exposed the subjects to items like the 10 commandments before testing whether people will cheat. One ideas for future research would be to rerun such experiments and measuring the brain to see if you can correlate the semantic priming with fMRI (or other brain measurements) to see if one can add insight into such experiments in a tangible way. In other words, can you "see" semantic priming happening in the brain. And also, can you use that insight to draw conclusions that couldn't otherwise be made?</a:t>
            </a:r>
            <a:endParaRPr sz="1050">
              <a:solidFill>
                <a:schemeClr val="lt1"/>
              </a:solidFill>
              <a:highlight>
                <a:srgbClr val="212121"/>
              </a:highlight>
            </a:endParaRPr>
          </a:p>
          <a:p>
            <a:pPr indent="0" lvl="0" marL="0" rtl="0" algn="l">
              <a:lnSpc>
                <a:spcPct val="115000"/>
              </a:lnSpc>
              <a:spcBef>
                <a:spcPts val="1100"/>
              </a:spcBef>
              <a:spcAft>
                <a:spcPts val="700"/>
              </a:spcAft>
              <a:buClr>
                <a:schemeClr val="lt1"/>
              </a:buClr>
              <a:buSzPts val="1100"/>
              <a:buFont typeface="Arial"/>
              <a:buNone/>
            </a:pPr>
            <a:r>
              <a:rPr lang="en" sz="1050">
                <a:solidFill>
                  <a:schemeClr val="lt1"/>
                </a:solidFill>
                <a:highlight>
                  <a:srgbClr val="212121"/>
                </a:highlight>
              </a:rPr>
              <a:t>To give a scale of perceptive cognition in the line of evolutionary brain development, we have on the one hand non-human primates, and other mammals who have varying degrees of cognitive power. Whereas, humans can distinguish animate vs inanimate objects (humans vs vehicles), dogs cannot even tell that a vacuum cleaner isn’t an animate object. Above dogs, on this cognitive scale, would be other primates, but somewhere along the line of evolution humans also learned to recognize themselves in a mirror (self-awareness). Other primates are unable to do this. Elephants and dolphins can match this level of cognition, but can we pinpoint the differences in brains which are self aware vs brains that are not able to recognize themselves in the mirror? To get a better understanding of the mechanism of cognition, it would be good to understand how visual perception in the brain really works.</a:t>
            </a:r>
            <a:endParaRPr sz="1050">
              <a:solidFill>
                <a:schemeClr val="lt1"/>
              </a:solidFill>
              <a:highlight>
                <a:srgbClr val="212121"/>
              </a:highlight>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b82f569295_1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b82f569295_1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b82f569295_1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b82f569295_1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dk1"/>
              </a:buClr>
              <a:buSzPts val="1800"/>
              <a:buChar char="●"/>
              <a:defRPr>
                <a:solidFill>
                  <a:schemeClr val="dk1"/>
                </a:solidFill>
              </a:defRPr>
            </a:lvl1pPr>
            <a:lvl2pPr indent="-317500" lvl="1" marL="914400">
              <a:spcBef>
                <a:spcPts val="0"/>
              </a:spcBef>
              <a:spcAft>
                <a:spcPts val="0"/>
              </a:spcAft>
              <a:buClr>
                <a:schemeClr val="dk1"/>
              </a:buClr>
              <a:buSzPts val="1400"/>
              <a:buChar char="○"/>
              <a:defRPr>
                <a:solidFill>
                  <a:schemeClr val="dk1"/>
                </a:solidFill>
              </a:defRPr>
            </a:lvl2pPr>
            <a:lvl3pPr indent="-317500" lvl="2" marL="1371600">
              <a:spcBef>
                <a:spcPts val="0"/>
              </a:spcBef>
              <a:spcAft>
                <a:spcPts val="0"/>
              </a:spcAft>
              <a:buClr>
                <a:schemeClr val="dk1"/>
              </a:buClr>
              <a:buSzPts val="1400"/>
              <a:buChar char="■"/>
              <a:defRPr>
                <a:solidFill>
                  <a:schemeClr val="dk1"/>
                </a:solidFill>
              </a:defRPr>
            </a:lvl3pPr>
            <a:lvl4pPr indent="-317500" lvl="3" marL="1828800">
              <a:spcBef>
                <a:spcPts val="0"/>
              </a:spcBef>
              <a:spcAft>
                <a:spcPts val="0"/>
              </a:spcAft>
              <a:buClr>
                <a:schemeClr val="dk1"/>
              </a:buClr>
              <a:buSzPts val="1400"/>
              <a:buChar char="●"/>
              <a:defRPr>
                <a:solidFill>
                  <a:schemeClr val="dk1"/>
                </a:solidFill>
              </a:defRPr>
            </a:lvl4pPr>
            <a:lvl5pPr indent="-317500" lvl="4" marL="2286000">
              <a:spcBef>
                <a:spcPts val="0"/>
              </a:spcBef>
              <a:spcAft>
                <a:spcPts val="0"/>
              </a:spcAft>
              <a:buClr>
                <a:schemeClr val="dk1"/>
              </a:buClr>
              <a:buSzPts val="1400"/>
              <a:buChar char="○"/>
              <a:defRPr>
                <a:solidFill>
                  <a:schemeClr val="dk1"/>
                </a:solidFill>
              </a:defRPr>
            </a:lvl5pPr>
            <a:lvl6pPr indent="-317500" lvl="5" marL="2743200">
              <a:spcBef>
                <a:spcPts val="0"/>
              </a:spcBef>
              <a:spcAft>
                <a:spcPts val="0"/>
              </a:spcAft>
              <a:buClr>
                <a:schemeClr val="dk1"/>
              </a:buClr>
              <a:buSzPts val="1400"/>
              <a:buChar char="■"/>
              <a:defRPr>
                <a:solidFill>
                  <a:schemeClr val="dk1"/>
                </a:solidFill>
              </a:defRPr>
            </a:lvl6pPr>
            <a:lvl7pPr indent="-317500" lvl="6" marL="3200400">
              <a:spcBef>
                <a:spcPts val="0"/>
              </a:spcBef>
              <a:spcAft>
                <a:spcPts val="0"/>
              </a:spcAft>
              <a:buClr>
                <a:schemeClr val="dk1"/>
              </a:buClr>
              <a:buSzPts val="1400"/>
              <a:buChar char="●"/>
              <a:defRPr>
                <a:solidFill>
                  <a:schemeClr val="dk1"/>
                </a:solidFill>
              </a:defRPr>
            </a:lvl7pPr>
            <a:lvl8pPr indent="-317500" lvl="7" marL="3657600">
              <a:spcBef>
                <a:spcPts val="0"/>
              </a:spcBef>
              <a:spcAft>
                <a:spcPts val="0"/>
              </a:spcAft>
              <a:buClr>
                <a:schemeClr val="dk1"/>
              </a:buClr>
              <a:buSzPts val="1400"/>
              <a:buChar char="○"/>
              <a:defRPr>
                <a:solidFill>
                  <a:schemeClr val="dk1"/>
                </a:solidFill>
              </a:defRPr>
            </a:lvl8pPr>
            <a:lvl9pPr indent="-317500" lvl="8" marL="4114800">
              <a:spcBef>
                <a:spcPts val="0"/>
              </a:spcBef>
              <a:spcAft>
                <a:spcPts val="0"/>
              </a:spcAft>
              <a:buClr>
                <a:schemeClr val="dk1"/>
              </a:buClr>
              <a:buSzPts val="1400"/>
              <a:buChar char="■"/>
              <a:defRPr>
                <a:solidFill>
                  <a:schemeClr val="dk1"/>
                </a:solidFill>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dark-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lt2"/>
              </a:buClr>
              <a:buSzPts val="1800"/>
              <a:buChar char="●"/>
              <a:defRPr sz="1800">
                <a:solidFill>
                  <a:schemeClr val="lt2"/>
                </a:solidFill>
              </a:defRPr>
            </a:lvl1pPr>
            <a:lvl2pPr indent="-317500" lvl="1" marL="914400">
              <a:lnSpc>
                <a:spcPct val="115000"/>
              </a:lnSpc>
              <a:spcBef>
                <a:spcPts val="0"/>
              </a:spcBef>
              <a:spcAft>
                <a:spcPts val="0"/>
              </a:spcAft>
              <a:buClr>
                <a:schemeClr val="lt2"/>
              </a:buClr>
              <a:buSzPts val="1400"/>
              <a:buChar char="○"/>
              <a:defRPr>
                <a:solidFill>
                  <a:schemeClr val="lt2"/>
                </a:solidFill>
              </a:defRPr>
            </a:lvl2pPr>
            <a:lvl3pPr indent="-317500" lvl="2" marL="1371600">
              <a:lnSpc>
                <a:spcPct val="115000"/>
              </a:lnSpc>
              <a:spcBef>
                <a:spcPts val="0"/>
              </a:spcBef>
              <a:spcAft>
                <a:spcPts val="0"/>
              </a:spcAft>
              <a:buClr>
                <a:schemeClr val="lt2"/>
              </a:buClr>
              <a:buSzPts val="1400"/>
              <a:buChar char="■"/>
              <a:defRPr>
                <a:solidFill>
                  <a:schemeClr val="lt2"/>
                </a:solidFill>
              </a:defRPr>
            </a:lvl3pPr>
            <a:lvl4pPr indent="-317500" lvl="3" marL="1828800">
              <a:lnSpc>
                <a:spcPct val="115000"/>
              </a:lnSpc>
              <a:spcBef>
                <a:spcPts val="0"/>
              </a:spcBef>
              <a:spcAft>
                <a:spcPts val="0"/>
              </a:spcAft>
              <a:buClr>
                <a:schemeClr val="lt2"/>
              </a:buClr>
              <a:buSzPts val="1400"/>
              <a:buChar char="●"/>
              <a:defRPr>
                <a:solidFill>
                  <a:schemeClr val="lt2"/>
                </a:solidFill>
              </a:defRPr>
            </a:lvl4pPr>
            <a:lvl5pPr indent="-317500" lvl="4" marL="2286000">
              <a:lnSpc>
                <a:spcPct val="115000"/>
              </a:lnSpc>
              <a:spcBef>
                <a:spcPts val="0"/>
              </a:spcBef>
              <a:spcAft>
                <a:spcPts val="0"/>
              </a:spcAft>
              <a:buClr>
                <a:schemeClr val="lt2"/>
              </a:buClr>
              <a:buSzPts val="1400"/>
              <a:buChar char="○"/>
              <a:defRPr>
                <a:solidFill>
                  <a:schemeClr val="lt2"/>
                </a:solidFill>
              </a:defRPr>
            </a:lvl5pPr>
            <a:lvl6pPr indent="-317500" lvl="5" marL="2743200">
              <a:lnSpc>
                <a:spcPct val="115000"/>
              </a:lnSpc>
              <a:spcBef>
                <a:spcPts val="0"/>
              </a:spcBef>
              <a:spcAft>
                <a:spcPts val="0"/>
              </a:spcAft>
              <a:buClr>
                <a:schemeClr val="lt2"/>
              </a:buClr>
              <a:buSzPts val="1400"/>
              <a:buChar char="■"/>
              <a:defRPr>
                <a:solidFill>
                  <a:schemeClr val="lt2"/>
                </a:solidFill>
              </a:defRPr>
            </a:lvl6pPr>
            <a:lvl7pPr indent="-317500" lvl="6" marL="3200400">
              <a:lnSpc>
                <a:spcPct val="115000"/>
              </a:lnSpc>
              <a:spcBef>
                <a:spcPts val="0"/>
              </a:spcBef>
              <a:spcAft>
                <a:spcPts val="0"/>
              </a:spcAft>
              <a:buClr>
                <a:schemeClr val="lt2"/>
              </a:buClr>
              <a:buSzPts val="1400"/>
              <a:buChar char="●"/>
              <a:defRPr>
                <a:solidFill>
                  <a:schemeClr val="lt2"/>
                </a:solidFill>
              </a:defRPr>
            </a:lvl7pPr>
            <a:lvl8pPr indent="-317500" lvl="7" marL="3657600">
              <a:lnSpc>
                <a:spcPct val="115000"/>
              </a:lnSpc>
              <a:spcBef>
                <a:spcPts val="0"/>
              </a:spcBef>
              <a:spcAft>
                <a:spcPts val="0"/>
              </a:spcAft>
              <a:buClr>
                <a:schemeClr val="lt2"/>
              </a:buClr>
              <a:buSzPts val="1400"/>
              <a:buChar char="○"/>
              <a:defRPr>
                <a:solidFill>
                  <a:schemeClr val="lt2"/>
                </a:solidFill>
              </a:defRPr>
            </a:lvl8pPr>
            <a:lvl9pPr indent="-317500" lvl="8" marL="4114800">
              <a:lnSpc>
                <a:spcPct val="115000"/>
              </a:lnSpc>
              <a:spcBef>
                <a:spcPts val="0"/>
              </a:spcBef>
              <a:spcAft>
                <a:spcPts val="0"/>
              </a:spcAft>
              <a:buClr>
                <a:schemeClr val="lt2"/>
              </a:buClr>
              <a:buSzPts val="1400"/>
              <a:buChar char="■"/>
              <a:defRPr>
                <a:solidFill>
                  <a:schemeClr val="lt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gif"/><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11" Type="http://schemas.openxmlformats.org/officeDocument/2006/relationships/hyperlink" Target="http://drive.google.com/file/d/1FlW6eLcwvFzquL7KMcNy9fUb8CHsTvlu/view" TargetMode="External"/><Relationship Id="rId10" Type="http://schemas.openxmlformats.org/officeDocument/2006/relationships/image" Target="../media/image8.jpg"/><Relationship Id="rId13" Type="http://schemas.openxmlformats.org/officeDocument/2006/relationships/image" Target="../media/image5.gif"/><Relationship Id="rId12" Type="http://schemas.openxmlformats.org/officeDocument/2006/relationships/hyperlink" Target="http://drive.google.com/file/d/19gw9T7NcxhpZT2Jkr80VPBfG1ESuoYEH/view" TargetMode="External"/><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hyperlink" Target="http://drive.google.com/file/d/1mPGGOQsitj_DJMv-_gHJIwfKBI1tRdoJ/view" TargetMode="External"/><Relationship Id="rId4" Type="http://schemas.openxmlformats.org/officeDocument/2006/relationships/image" Target="../media/image1.png"/><Relationship Id="rId9" Type="http://schemas.openxmlformats.org/officeDocument/2006/relationships/hyperlink" Target="http://drive.google.com/file/d/1ZhzEC1vKC_huLXwqqgebmf2z6kIZaX5Z/view" TargetMode="External"/><Relationship Id="rId15" Type="http://schemas.openxmlformats.org/officeDocument/2006/relationships/image" Target="../media/image11.png"/><Relationship Id="rId14" Type="http://schemas.openxmlformats.org/officeDocument/2006/relationships/image" Target="../media/image2.png"/><Relationship Id="rId16" Type="http://schemas.openxmlformats.org/officeDocument/2006/relationships/image" Target="../media/image29.png"/><Relationship Id="rId5" Type="http://schemas.openxmlformats.org/officeDocument/2006/relationships/hyperlink" Target="http://drive.google.com/file/d/1XLZkjhTse_HxTTGC-Ogd4uSTelWmA71T/view" TargetMode="External"/><Relationship Id="rId6" Type="http://schemas.openxmlformats.org/officeDocument/2006/relationships/image" Target="../media/image10.jpg"/><Relationship Id="rId7" Type="http://schemas.openxmlformats.org/officeDocument/2006/relationships/hyperlink" Target="http://drive.google.com/file/d/1wCEQnZbVHmX3MK6G_sCFyLg1hIV0pHdD/view" TargetMode="External"/><Relationship Id="rId8" Type="http://schemas.openxmlformats.org/officeDocument/2006/relationships/image" Target="../media/image13.jpg"/></Relationships>
</file>

<file path=ppt/slides/_rels/slide3.xml.rels><?xml version="1.0" encoding="UTF-8" standalone="yes"?><Relationships xmlns="http://schemas.openxmlformats.org/package/2006/relationships"><Relationship Id="rId11" Type="http://schemas.openxmlformats.org/officeDocument/2006/relationships/image" Target="../media/image6.png"/><Relationship Id="rId10" Type="http://schemas.openxmlformats.org/officeDocument/2006/relationships/image" Target="../media/image9.png"/><Relationship Id="rId13" Type="http://schemas.openxmlformats.org/officeDocument/2006/relationships/image" Target="../media/image5.gif"/><Relationship Id="rId12" Type="http://schemas.openxmlformats.org/officeDocument/2006/relationships/image" Target="../media/image4.png"/><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1.png"/><Relationship Id="rId4" Type="http://schemas.openxmlformats.org/officeDocument/2006/relationships/image" Target="../media/image31.png"/><Relationship Id="rId9" Type="http://schemas.openxmlformats.org/officeDocument/2006/relationships/image" Target="../media/image7.jpg"/><Relationship Id="rId15" Type="http://schemas.openxmlformats.org/officeDocument/2006/relationships/image" Target="../media/image12.png"/><Relationship Id="rId14" Type="http://schemas.openxmlformats.org/officeDocument/2006/relationships/image" Target="../media/image29.png"/><Relationship Id="rId16" Type="http://schemas.openxmlformats.org/officeDocument/2006/relationships/image" Target="../media/image15.png"/><Relationship Id="rId5" Type="http://schemas.openxmlformats.org/officeDocument/2006/relationships/image" Target="../media/image32.png"/><Relationship Id="rId6" Type="http://schemas.openxmlformats.org/officeDocument/2006/relationships/image" Target="../media/image30.png"/><Relationship Id="rId7" Type="http://schemas.openxmlformats.org/officeDocument/2006/relationships/image" Target="../media/image27.png"/><Relationship Id="rId8" Type="http://schemas.openxmlformats.org/officeDocument/2006/relationships/image" Target="../media/image14.png"/></Relationships>
</file>

<file path=ppt/slides/_rels/slide4.xml.rels><?xml version="1.0" encoding="UTF-8" standalone="yes"?><Relationships xmlns="http://schemas.openxmlformats.org/package/2006/relationships"><Relationship Id="rId11" Type="http://schemas.openxmlformats.org/officeDocument/2006/relationships/image" Target="../media/image19.jpg"/><Relationship Id="rId10" Type="http://schemas.openxmlformats.org/officeDocument/2006/relationships/image" Target="../media/image4.png"/><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1.png"/><Relationship Id="rId4" Type="http://schemas.openxmlformats.org/officeDocument/2006/relationships/image" Target="../media/image5.gif"/><Relationship Id="rId9" Type="http://schemas.openxmlformats.org/officeDocument/2006/relationships/image" Target="../media/image23.png"/><Relationship Id="rId5" Type="http://schemas.openxmlformats.org/officeDocument/2006/relationships/image" Target="../media/image28.png"/><Relationship Id="rId6" Type="http://schemas.openxmlformats.org/officeDocument/2006/relationships/image" Target="../media/image17.png"/><Relationship Id="rId7" Type="http://schemas.openxmlformats.org/officeDocument/2006/relationships/image" Target="../media/image9.png"/><Relationship Id="rId8"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1.png"/><Relationship Id="rId4" Type="http://schemas.openxmlformats.org/officeDocument/2006/relationships/image" Target="../media/image5.gif"/><Relationship Id="rId5" Type="http://schemas.openxmlformats.org/officeDocument/2006/relationships/image" Target="../media/image28.png"/><Relationship Id="rId6" Type="http://schemas.openxmlformats.org/officeDocument/2006/relationships/image" Target="../media/image12.png"/><Relationship Id="rId7" Type="http://schemas.openxmlformats.org/officeDocument/2006/relationships/image" Target="../media/image15.png"/><Relationship Id="rId8" Type="http://schemas.openxmlformats.org/officeDocument/2006/relationships/hyperlink" Target="https://github.com/ernest-s/Neuromatch-ScholarlyBears" TargetMode="External"/></Relationships>
</file>

<file path=ppt/slides/_rels/slide6.xml.rels><?xml version="1.0" encoding="UTF-8" standalone="yes"?><Relationships xmlns="http://schemas.openxmlformats.org/package/2006/relationships"><Relationship Id="rId11" Type="http://schemas.openxmlformats.org/officeDocument/2006/relationships/image" Target="../media/image22.png"/><Relationship Id="rId10" Type="http://schemas.openxmlformats.org/officeDocument/2006/relationships/image" Target="../media/image20.png"/><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1.png"/><Relationship Id="rId4" Type="http://schemas.openxmlformats.org/officeDocument/2006/relationships/image" Target="../media/image5.gif"/><Relationship Id="rId9" Type="http://schemas.openxmlformats.org/officeDocument/2006/relationships/image" Target="../media/image11.png"/><Relationship Id="rId5" Type="http://schemas.openxmlformats.org/officeDocument/2006/relationships/image" Target="../media/image29.png"/><Relationship Id="rId6" Type="http://schemas.openxmlformats.org/officeDocument/2006/relationships/image" Target="../media/image24.png"/><Relationship Id="rId7" Type="http://schemas.openxmlformats.org/officeDocument/2006/relationships/image" Target="../media/image16.png"/><Relationship Id="rId8" Type="http://schemas.openxmlformats.org/officeDocument/2006/relationships/image" Target="../media/image1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1.png"/><Relationship Id="rId4" Type="http://schemas.openxmlformats.org/officeDocument/2006/relationships/image" Target="../media/image5.gif"/><Relationship Id="rId5" Type="http://schemas.openxmlformats.org/officeDocument/2006/relationships/image" Target="../media/image2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1.png"/><Relationship Id="rId4" Type="http://schemas.openxmlformats.org/officeDocument/2006/relationships/image" Target="../media/image5.gif"/><Relationship Id="rId5" Type="http://schemas.openxmlformats.org/officeDocument/2006/relationships/image" Target="../media/image29.png"/><Relationship Id="rId6" Type="http://schemas.openxmlformats.org/officeDocument/2006/relationships/image" Target="../media/image25.png"/><Relationship Id="rId7"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510450" y="495000"/>
            <a:ext cx="5499000" cy="21618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4800"/>
              <a:buNone/>
            </a:pPr>
            <a:r>
              <a:rPr b="1" lang="en" sz="3700">
                <a:latin typeface="Calibri"/>
                <a:ea typeface="Calibri"/>
                <a:cs typeface="Calibri"/>
                <a:sym typeface="Calibri"/>
              </a:rPr>
              <a:t>Semantic Representation of Human vs Vehicles in the Brain</a:t>
            </a:r>
            <a:endParaRPr b="1" sz="3700">
              <a:latin typeface="Calibri"/>
              <a:ea typeface="Calibri"/>
              <a:cs typeface="Calibri"/>
              <a:sym typeface="Calibri"/>
            </a:endParaRPr>
          </a:p>
        </p:txBody>
      </p:sp>
      <p:sp>
        <p:nvSpPr>
          <p:cNvPr id="55" name="Google Shape;55;p13"/>
          <p:cNvSpPr txBox="1"/>
          <p:nvPr>
            <p:ph idx="1" type="subTitle"/>
          </p:nvPr>
        </p:nvSpPr>
        <p:spPr>
          <a:xfrm>
            <a:off x="510450" y="3147685"/>
            <a:ext cx="8123100" cy="1134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n" sz="1900">
                <a:latin typeface="Calibri"/>
                <a:ea typeface="Calibri"/>
                <a:cs typeface="Calibri"/>
                <a:sym typeface="Calibri"/>
              </a:rPr>
              <a:t>By:</a:t>
            </a:r>
            <a:r>
              <a:rPr lang="en">
                <a:latin typeface="Calibri"/>
                <a:ea typeface="Calibri"/>
                <a:cs typeface="Calibri"/>
                <a:sym typeface="Calibri"/>
              </a:rPr>
              <a:t> </a:t>
            </a:r>
            <a:r>
              <a:rPr lang="en" sz="1900">
                <a:latin typeface="Calibri"/>
                <a:ea typeface="Calibri"/>
                <a:cs typeface="Calibri"/>
                <a:sym typeface="Calibri"/>
              </a:rPr>
              <a:t>Jon McGill, Atharva Kand, Ceri Ngai, Ernest Kirubakaran Selvaraj </a:t>
            </a:r>
            <a:endParaRPr sz="1900">
              <a:latin typeface="Calibri"/>
              <a:ea typeface="Calibri"/>
              <a:cs typeface="Calibri"/>
              <a:sym typeface="Calibri"/>
            </a:endParaRPr>
          </a:p>
          <a:p>
            <a:pPr indent="0" lvl="0" marL="0" rtl="0" algn="l">
              <a:lnSpc>
                <a:spcPct val="100000"/>
              </a:lnSpc>
              <a:spcBef>
                <a:spcPts val="0"/>
              </a:spcBef>
              <a:spcAft>
                <a:spcPts val="0"/>
              </a:spcAft>
              <a:buSzPts val="2400"/>
              <a:buNone/>
            </a:pPr>
            <a:r>
              <a:rPr lang="en" sz="1900">
                <a:latin typeface="Calibri"/>
                <a:ea typeface="Calibri"/>
                <a:cs typeface="Calibri"/>
                <a:sym typeface="Calibri"/>
              </a:rPr>
              <a:t>(aka Scholarly Bears)</a:t>
            </a:r>
            <a:endParaRPr>
              <a:latin typeface="Calibri"/>
              <a:ea typeface="Calibri"/>
              <a:cs typeface="Calibri"/>
              <a:sym typeface="Calibri"/>
            </a:endParaRPr>
          </a:p>
          <a:p>
            <a:pPr indent="0" lvl="0" marL="0" rtl="0" algn="l">
              <a:lnSpc>
                <a:spcPct val="100000"/>
              </a:lnSpc>
              <a:spcBef>
                <a:spcPts val="0"/>
              </a:spcBef>
              <a:spcAft>
                <a:spcPts val="0"/>
              </a:spcAft>
              <a:buSzPts val="2400"/>
              <a:buNone/>
            </a:pPr>
            <a:r>
              <a:t/>
            </a:r>
            <a:endParaRPr>
              <a:latin typeface="Calibri"/>
              <a:ea typeface="Calibri"/>
              <a:cs typeface="Calibri"/>
              <a:sym typeface="Calibri"/>
            </a:endParaRPr>
          </a:p>
        </p:txBody>
      </p:sp>
      <p:pic>
        <p:nvPicPr>
          <p:cNvPr id="56" name="Google Shape;56;p13"/>
          <p:cNvPicPr preferRelativeResize="0"/>
          <p:nvPr/>
        </p:nvPicPr>
        <p:blipFill>
          <a:blip r:embed="rId3">
            <a:alphaModFix/>
          </a:blip>
          <a:stretch>
            <a:fillRect/>
          </a:stretch>
        </p:blipFill>
        <p:spPr>
          <a:xfrm>
            <a:off x="6160900" y="339575"/>
            <a:ext cx="2472650" cy="2472650"/>
          </a:xfrm>
          <a:prstGeom prst="rect">
            <a:avLst/>
          </a:prstGeom>
          <a:noFill/>
          <a:ln>
            <a:noFill/>
          </a:ln>
          <a:effectLst>
            <a:reflection blurRad="0" dir="5400000" dist="38100" endA="0" endPos="30000" fadeDir="5400012" kx="0" rotWithShape="0" algn="bl" stPos="0" sy="-100000" ky="0"/>
          </a:effectLst>
        </p:spPr>
      </p:pic>
      <p:pic>
        <p:nvPicPr>
          <p:cNvPr id="57" name="Google Shape;57;p13"/>
          <p:cNvPicPr preferRelativeResize="0"/>
          <p:nvPr/>
        </p:nvPicPr>
        <p:blipFill rotWithShape="1">
          <a:blip r:embed="rId4">
            <a:alphaModFix/>
          </a:blip>
          <a:srcRect b="0" l="0" r="0" t="0"/>
          <a:stretch/>
        </p:blipFill>
        <p:spPr>
          <a:xfrm>
            <a:off x="586650" y="4221433"/>
            <a:ext cx="2857500" cy="688267"/>
          </a:xfrm>
          <a:prstGeom prst="rect">
            <a:avLst/>
          </a:prstGeom>
          <a:noFill/>
          <a:ln>
            <a:noFill/>
          </a:ln>
        </p:spPr>
      </p:pic>
      <p:cxnSp>
        <p:nvCxnSpPr>
          <p:cNvPr id="58" name="Google Shape;58;p13"/>
          <p:cNvCxnSpPr/>
          <p:nvPr/>
        </p:nvCxnSpPr>
        <p:spPr>
          <a:xfrm>
            <a:off x="0" y="2845750"/>
            <a:ext cx="9144000" cy="0"/>
          </a:xfrm>
          <a:prstGeom prst="straightConnector1">
            <a:avLst/>
          </a:prstGeom>
          <a:noFill/>
          <a:ln cap="flat" cmpd="sng" w="19050">
            <a:solidFill>
              <a:srgbClr val="D9D9D9"/>
            </a:solidFill>
            <a:prstDash val="solid"/>
            <a:round/>
            <a:headEnd len="sm" w="sm" type="none"/>
            <a:tailEnd len="sm" w="sm" type="none"/>
          </a:ln>
        </p:spPr>
      </p:cxn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 name="Shape 62"/>
        <p:cNvGrpSpPr/>
        <p:nvPr/>
      </p:nvGrpSpPr>
      <p:grpSpPr>
        <a:xfrm>
          <a:off x="0" y="0"/>
          <a:ext cx="0" cy="0"/>
          <a:chOff x="0" y="0"/>
          <a:chExt cx="0" cy="0"/>
        </a:xfrm>
      </p:grpSpPr>
      <p:sp>
        <p:nvSpPr>
          <p:cNvPr id="63" name="Google Shape;63;p14"/>
          <p:cNvSpPr txBox="1"/>
          <p:nvPr>
            <p:ph type="title"/>
          </p:nvPr>
        </p:nvSpPr>
        <p:spPr>
          <a:xfrm>
            <a:off x="311700" y="2891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latin typeface="Calibri"/>
                <a:ea typeface="Calibri"/>
                <a:cs typeface="Calibri"/>
                <a:sym typeface="Calibri"/>
              </a:rPr>
              <a:t>Research Questions &amp; Approach</a:t>
            </a:r>
            <a:endParaRPr b="1">
              <a:latin typeface="Calibri"/>
              <a:ea typeface="Calibri"/>
              <a:cs typeface="Calibri"/>
              <a:sym typeface="Calibri"/>
            </a:endParaRPr>
          </a:p>
        </p:txBody>
      </p:sp>
      <p:sp>
        <p:nvSpPr>
          <p:cNvPr id="64" name="Google Shape;64;p14"/>
          <p:cNvSpPr txBox="1"/>
          <p:nvPr>
            <p:ph idx="1" type="body"/>
          </p:nvPr>
        </p:nvSpPr>
        <p:spPr>
          <a:xfrm>
            <a:off x="359950" y="1595688"/>
            <a:ext cx="8520600" cy="3149100"/>
          </a:xfrm>
          <a:prstGeom prst="rect">
            <a:avLst/>
          </a:prstGeom>
        </p:spPr>
        <p:txBody>
          <a:bodyPr anchorCtr="0" anchor="t" bIns="91425" lIns="91425" spcFirstLastPara="1" rIns="91425" wrap="square" tIns="91425">
            <a:noAutofit/>
          </a:bodyPr>
          <a:lstStyle/>
          <a:p>
            <a:pPr indent="0" lvl="0" marL="0" rtl="0" algn="l">
              <a:lnSpc>
                <a:spcPct val="55000"/>
              </a:lnSpc>
              <a:spcBef>
                <a:spcPts val="0"/>
              </a:spcBef>
              <a:spcAft>
                <a:spcPts val="0"/>
              </a:spcAft>
              <a:buSzPts val="935"/>
              <a:buNone/>
            </a:pPr>
            <a:r>
              <a:rPr b="1" lang="en" sz="1300">
                <a:solidFill>
                  <a:srgbClr val="F6B26B"/>
                </a:solidFill>
                <a:latin typeface="Calibri"/>
                <a:ea typeface="Calibri"/>
                <a:cs typeface="Calibri"/>
                <a:sym typeface="Calibri"/>
              </a:rPr>
              <a:t>Questions</a:t>
            </a:r>
            <a:endParaRPr b="1" sz="1300">
              <a:solidFill>
                <a:srgbClr val="F6B26B"/>
              </a:solidFill>
              <a:latin typeface="Calibri"/>
              <a:ea typeface="Calibri"/>
              <a:cs typeface="Calibri"/>
              <a:sym typeface="Calibri"/>
            </a:endParaRPr>
          </a:p>
          <a:p>
            <a:pPr indent="-311150" lvl="0" marL="571500" rtl="0" algn="l">
              <a:lnSpc>
                <a:spcPct val="95000"/>
              </a:lnSpc>
              <a:spcBef>
                <a:spcPts val="1200"/>
              </a:spcBef>
              <a:spcAft>
                <a:spcPts val="0"/>
              </a:spcAft>
              <a:buClr>
                <a:schemeClr val="dk1"/>
              </a:buClr>
              <a:buSzPts val="1300"/>
              <a:buFont typeface="Calibri"/>
              <a:buAutoNum type="arabicPeriod"/>
            </a:pPr>
            <a:r>
              <a:rPr lang="en" sz="1300">
                <a:solidFill>
                  <a:schemeClr val="dk1"/>
                </a:solidFill>
                <a:latin typeface="Calibri"/>
                <a:ea typeface="Calibri"/>
                <a:cs typeface="Calibri"/>
                <a:sym typeface="Calibri"/>
              </a:rPr>
              <a:t>How are these different categories of information represented in the brain? </a:t>
            </a:r>
            <a:endParaRPr sz="1300">
              <a:solidFill>
                <a:schemeClr val="dk1"/>
              </a:solidFill>
              <a:latin typeface="Calibri"/>
              <a:ea typeface="Calibri"/>
              <a:cs typeface="Calibri"/>
              <a:sym typeface="Calibri"/>
            </a:endParaRPr>
          </a:p>
          <a:p>
            <a:pPr indent="-311150" lvl="0" marL="571500" rtl="0" algn="l">
              <a:lnSpc>
                <a:spcPct val="95000"/>
              </a:lnSpc>
              <a:spcBef>
                <a:spcPts val="0"/>
              </a:spcBef>
              <a:spcAft>
                <a:spcPts val="0"/>
              </a:spcAft>
              <a:buClr>
                <a:schemeClr val="dk1"/>
              </a:buClr>
              <a:buSzPts val="1300"/>
              <a:buFont typeface="Calibri"/>
              <a:buAutoNum type="arabicPeriod"/>
            </a:pPr>
            <a:r>
              <a:rPr lang="en" sz="1300">
                <a:solidFill>
                  <a:schemeClr val="dk1"/>
                </a:solidFill>
                <a:latin typeface="Calibri"/>
                <a:ea typeface="Calibri"/>
                <a:cs typeface="Calibri"/>
                <a:sym typeface="Calibri"/>
              </a:rPr>
              <a:t>Which region(s) of the brain might be responsible for distinguishing between humans and vehicles? </a:t>
            </a:r>
            <a:endParaRPr sz="1300">
              <a:solidFill>
                <a:schemeClr val="dk1"/>
              </a:solidFill>
              <a:latin typeface="Calibri"/>
              <a:ea typeface="Calibri"/>
              <a:cs typeface="Calibri"/>
              <a:sym typeface="Calibri"/>
            </a:endParaRPr>
          </a:p>
          <a:p>
            <a:pPr indent="0" lvl="0" marL="0" rtl="0" algn="l">
              <a:lnSpc>
                <a:spcPct val="80000"/>
              </a:lnSpc>
              <a:spcBef>
                <a:spcPts val="1000"/>
              </a:spcBef>
              <a:spcAft>
                <a:spcPts val="0"/>
              </a:spcAft>
              <a:buSzPts val="935"/>
              <a:buNone/>
            </a:pPr>
            <a:r>
              <a:t/>
            </a:r>
            <a:endParaRPr sz="1300">
              <a:solidFill>
                <a:schemeClr val="dk1"/>
              </a:solidFill>
              <a:latin typeface="Calibri"/>
              <a:ea typeface="Calibri"/>
              <a:cs typeface="Calibri"/>
              <a:sym typeface="Calibri"/>
            </a:endParaRPr>
          </a:p>
          <a:p>
            <a:pPr indent="0" lvl="0" marL="0" rtl="0" algn="l">
              <a:lnSpc>
                <a:spcPct val="55000"/>
              </a:lnSpc>
              <a:spcBef>
                <a:spcPts val="0"/>
              </a:spcBef>
              <a:spcAft>
                <a:spcPts val="0"/>
              </a:spcAft>
              <a:buSzPts val="935"/>
              <a:buNone/>
            </a:pPr>
            <a:r>
              <a:rPr b="1" lang="en" sz="1300">
                <a:solidFill>
                  <a:srgbClr val="F6B26B"/>
                </a:solidFill>
                <a:latin typeface="Calibri"/>
                <a:ea typeface="Calibri"/>
                <a:cs typeface="Calibri"/>
                <a:sym typeface="Calibri"/>
              </a:rPr>
              <a:t>Dataset</a:t>
            </a:r>
            <a:endParaRPr b="1" sz="1300">
              <a:solidFill>
                <a:srgbClr val="F6B26B"/>
              </a:solidFill>
              <a:latin typeface="Calibri"/>
              <a:ea typeface="Calibri"/>
              <a:cs typeface="Calibri"/>
              <a:sym typeface="Calibri"/>
            </a:endParaRPr>
          </a:p>
          <a:p>
            <a:pPr indent="-311150" lvl="0" marL="571500" rtl="0" algn="l">
              <a:lnSpc>
                <a:spcPct val="95000"/>
              </a:lnSpc>
              <a:spcBef>
                <a:spcPts val="1200"/>
              </a:spcBef>
              <a:spcAft>
                <a:spcPts val="0"/>
              </a:spcAft>
              <a:buClr>
                <a:schemeClr val="dk1"/>
              </a:buClr>
              <a:buSzPts val="1300"/>
              <a:buFont typeface="Calibri"/>
              <a:buChar char="●"/>
            </a:pPr>
            <a:r>
              <a:rPr lang="en" sz="1300">
                <a:solidFill>
                  <a:schemeClr val="dk1"/>
                </a:solidFill>
                <a:latin typeface="Calibri"/>
                <a:ea typeface="Calibri"/>
                <a:cs typeface="Calibri"/>
                <a:sym typeface="Calibri"/>
              </a:rPr>
              <a:t>Algonauts 2021</a:t>
            </a:r>
            <a:endParaRPr sz="1300">
              <a:solidFill>
                <a:schemeClr val="dk1"/>
              </a:solidFill>
              <a:latin typeface="Calibri"/>
              <a:ea typeface="Calibri"/>
              <a:cs typeface="Calibri"/>
              <a:sym typeface="Calibri"/>
            </a:endParaRPr>
          </a:p>
          <a:p>
            <a:pPr indent="0" lvl="0" marL="0" rtl="0" algn="l">
              <a:lnSpc>
                <a:spcPct val="80000"/>
              </a:lnSpc>
              <a:spcBef>
                <a:spcPts val="1000"/>
              </a:spcBef>
              <a:spcAft>
                <a:spcPts val="0"/>
              </a:spcAft>
              <a:buSzPts val="935"/>
              <a:buNone/>
            </a:pPr>
            <a:r>
              <a:t/>
            </a:r>
            <a:endParaRPr sz="1300">
              <a:solidFill>
                <a:schemeClr val="dk1"/>
              </a:solidFill>
              <a:latin typeface="Calibri"/>
              <a:ea typeface="Calibri"/>
              <a:cs typeface="Calibri"/>
              <a:sym typeface="Calibri"/>
            </a:endParaRPr>
          </a:p>
          <a:p>
            <a:pPr indent="0" lvl="0" marL="0" rtl="0" algn="l">
              <a:lnSpc>
                <a:spcPct val="55000"/>
              </a:lnSpc>
              <a:spcBef>
                <a:spcPts val="0"/>
              </a:spcBef>
              <a:spcAft>
                <a:spcPts val="0"/>
              </a:spcAft>
              <a:buSzPts val="935"/>
              <a:buNone/>
            </a:pPr>
            <a:r>
              <a:rPr b="1" lang="en" sz="1300">
                <a:solidFill>
                  <a:srgbClr val="F6B26B"/>
                </a:solidFill>
                <a:latin typeface="Calibri"/>
                <a:ea typeface="Calibri"/>
                <a:cs typeface="Calibri"/>
                <a:sym typeface="Calibri"/>
              </a:rPr>
              <a:t>Approach</a:t>
            </a:r>
            <a:r>
              <a:rPr lang="en" sz="1300">
                <a:solidFill>
                  <a:schemeClr val="dk1"/>
                </a:solidFill>
                <a:latin typeface="Calibri"/>
                <a:ea typeface="Calibri"/>
                <a:cs typeface="Calibri"/>
                <a:sym typeface="Calibri"/>
              </a:rPr>
              <a:t> </a:t>
            </a:r>
            <a:endParaRPr sz="1300">
              <a:solidFill>
                <a:schemeClr val="dk1"/>
              </a:solidFill>
              <a:latin typeface="Calibri"/>
              <a:ea typeface="Calibri"/>
              <a:cs typeface="Calibri"/>
              <a:sym typeface="Calibri"/>
            </a:endParaRPr>
          </a:p>
          <a:p>
            <a:pPr indent="-311150" lvl="0" marL="571500" rtl="0" algn="l">
              <a:lnSpc>
                <a:spcPct val="95000"/>
              </a:lnSpc>
              <a:spcBef>
                <a:spcPts val="1200"/>
              </a:spcBef>
              <a:spcAft>
                <a:spcPts val="0"/>
              </a:spcAft>
              <a:buClr>
                <a:schemeClr val="dk1"/>
              </a:buClr>
              <a:buSzPts val="1300"/>
              <a:buFont typeface="Calibri"/>
              <a:buAutoNum type="arabicPeriod"/>
            </a:pPr>
            <a:r>
              <a:rPr b="1" lang="en" sz="1300">
                <a:solidFill>
                  <a:schemeClr val="dk1"/>
                </a:solidFill>
                <a:latin typeface="Calibri"/>
                <a:ea typeface="Calibri"/>
                <a:cs typeface="Calibri"/>
                <a:sym typeface="Calibri"/>
              </a:rPr>
              <a:t>Data</a:t>
            </a:r>
            <a:r>
              <a:rPr lang="en" sz="1300">
                <a:solidFill>
                  <a:schemeClr val="dk1"/>
                </a:solidFill>
                <a:latin typeface="Calibri"/>
                <a:ea typeface="Calibri"/>
                <a:cs typeface="Calibri"/>
                <a:sym typeface="Calibri"/>
              </a:rPr>
              <a:t>: labelling humans VS vehicles videos from Algonauts dataset</a:t>
            </a:r>
            <a:endParaRPr sz="1300">
              <a:solidFill>
                <a:schemeClr val="dk1"/>
              </a:solidFill>
              <a:latin typeface="Calibri"/>
              <a:ea typeface="Calibri"/>
              <a:cs typeface="Calibri"/>
              <a:sym typeface="Calibri"/>
            </a:endParaRPr>
          </a:p>
          <a:p>
            <a:pPr indent="-311150" lvl="0" marL="571500" rtl="0" algn="l">
              <a:lnSpc>
                <a:spcPct val="95000"/>
              </a:lnSpc>
              <a:spcBef>
                <a:spcPts val="0"/>
              </a:spcBef>
              <a:spcAft>
                <a:spcPts val="0"/>
              </a:spcAft>
              <a:buClr>
                <a:schemeClr val="dk1"/>
              </a:buClr>
              <a:buSzPts val="1300"/>
              <a:buFont typeface="Calibri"/>
              <a:buAutoNum type="arabicPeriod"/>
            </a:pPr>
            <a:r>
              <a:rPr b="1" lang="en" sz="1300">
                <a:solidFill>
                  <a:schemeClr val="dk1"/>
                </a:solidFill>
                <a:latin typeface="Calibri"/>
                <a:ea typeface="Calibri"/>
                <a:cs typeface="Calibri"/>
                <a:sym typeface="Calibri"/>
              </a:rPr>
              <a:t>RDM</a:t>
            </a:r>
            <a:r>
              <a:rPr lang="en" sz="1300">
                <a:solidFill>
                  <a:schemeClr val="dk1"/>
                </a:solidFill>
                <a:latin typeface="Calibri"/>
                <a:ea typeface="Calibri"/>
                <a:cs typeface="Calibri"/>
                <a:sym typeface="Calibri"/>
              </a:rPr>
              <a:t>: computing the difference between humans &amp; vehicles video</a:t>
            </a:r>
            <a:endParaRPr sz="1300">
              <a:solidFill>
                <a:schemeClr val="dk1"/>
              </a:solidFill>
              <a:latin typeface="Calibri"/>
              <a:ea typeface="Calibri"/>
              <a:cs typeface="Calibri"/>
              <a:sym typeface="Calibri"/>
            </a:endParaRPr>
          </a:p>
          <a:p>
            <a:pPr indent="-311150" lvl="0" marL="571500" rtl="0" algn="l">
              <a:lnSpc>
                <a:spcPct val="95000"/>
              </a:lnSpc>
              <a:spcBef>
                <a:spcPts val="0"/>
              </a:spcBef>
              <a:spcAft>
                <a:spcPts val="0"/>
              </a:spcAft>
              <a:buClr>
                <a:schemeClr val="dk1"/>
              </a:buClr>
              <a:buSzPts val="1300"/>
              <a:buFont typeface="Calibri"/>
              <a:buAutoNum type="arabicPeriod"/>
            </a:pPr>
            <a:r>
              <a:rPr b="1" lang="en" sz="1300">
                <a:solidFill>
                  <a:schemeClr val="dk1"/>
                </a:solidFill>
                <a:latin typeface="Calibri"/>
                <a:ea typeface="Calibri"/>
                <a:cs typeface="Calibri"/>
                <a:sym typeface="Calibri"/>
              </a:rPr>
              <a:t>RSA</a:t>
            </a:r>
            <a:r>
              <a:rPr lang="en" sz="1300">
                <a:solidFill>
                  <a:schemeClr val="dk1"/>
                </a:solidFill>
                <a:latin typeface="Calibri"/>
                <a:ea typeface="Calibri"/>
                <a:cs typeface="Calibri"/>
                <a:sym typeface="Calibri"/>
              </a:rPr>
              <a:t>: exploring correlations between RDM &amp; 9 brain regions </a:t>
            </a:r>
            <a:endParaRPr sz="1300">
              <a:solidFill>
                <a:schemeClr val="dk1"/>
              </a:solidFill>
              <a:latin typeface="Calibri"/>
              <a:ea typeface="Calibri"/>
              <a:cs typeface="Calibri"/>
              <a:sym typeface="Calibri"/>
            </a:endParaRPr>
          </a:p>
          <a:p>
            <a:pPr indent="-311150" lvl="0" marL="571500" rtl="0" algn="l">
              <a:lnSpc>
                <a:spcPct val="95000"/>
              </a:lnSpc>
              <a:spcBef>
                <a:spcPts val="0"/>
              </a:spcBef>
              <a:spcAft>
                <a:spcPts val="0"/>
              </a:spcAft>
              <a:buClr>
                <a:schemeClr val="dk1"/>
              </a:buClr>
              <a:buSzPts val="1300"/>
              <a:buFont typeface="Calibri"/>
              <a:buAutoNum type="arabicPeriod"/>
            </a:pPr>
            <a:r>
              <a:rPr b="1" lang="en" sz="1300">
                <a:solidFill>
                  <a:schemeClr val="dk1"/>
                </a:solidFill>
                <a:latin typeface="Calibri"/>
                <a:ea typeface="Calibri"/>
                <a:cs typeface="Calibri"/>
                <a:sym typeface="Calibri"/>
              </a:rPr>
              <a:t>Searchlight</a:t>
            </a:r>
            <a:r>
              <a:rPr lang="en" sz="1300">
                <a:solidFill>
                  <a:schemeClr val="dk1"/>
                </a:solidFill>
                <a:latin typeface="Calibri"/>
                <a:ea typeface="Calibri"/>
                <a:cs typeface="Calibri"/>
                <a:sym typeface="Calibri"/>
              </a:rPr>
              <a:t>: localising brain regions that help discriminate humans &amp; vehicles</a:t>
            </a:r>
            <a:endParaRPr sz="1300">
              <a:solidFill>
                <a:schemeClr val="dk1"/>
              </a:solidFill>
              <a:latin typeface="Calibri"/>
              <a:ea typeface="Calibri"/>
              <a:cs typeface="Calibri"/>
              <a:sym typeface="Calibri"/>
            </a:endParaRPr>
          </a:p>
          <a:p>
            <a:pPr indent="0" lvl="0" marL="0" rtl="0" algn="l">
              <a:lnSpc>
                <a:spcPct val="95000"/>
              </a:lnSpc>
              <a:spcBef>
                <a:spcPts val="0"/>
              </a:spcBef>
              <a:spcAft>
                <a:spcPts val="0"/>
              </a:spcAft>
              <a:buNone/>
            </a:pPr>
            <a:r>
              <a:t/>
            </a:r>
            <a:endParaRPr b="1" sz="1300">
              <a:solidFill>
                <a:srgbClr val="FF0000"/>
              </a:solidFill>
              <a:latin typeface="Calibri"/>
              <a:ea typeface="Calibri"/>
              <a:cs typeface="Calibri"/>
              <a:sym typeface="Calibri"/>
            </a:endParaRPr>
          </a:p>
        </p:txBody>
      </p:sp>
      <p:pic>
        <p:nvPicPr>
          <p:cNvPr id="65" name="Google Shape;65;p14" title="0023_0-8-8-7346836088.mp4">
            <a:hlinkClick r:id="rId3"/>
          </p:cNvPr>
          <p:cNvPicPr preferRelativeResize="0"/>
          <p:nvPr/>
        </p:nvPicPr>
        <p:blipFill>
          <a:blip r:embed="rId4">
            <a:alphaModFix/>
          </a:blip>
          <a:stretch>
            <a:fillRect/>
          </a:stretch>
        </p:blipFill>
        <p:spPr>
          <a:xfrm>
            <a:off x="7040050" y="3289125"/>
            <a:ext cx="944800" cy="871600"/>
          </a:xfrm>
          <a:prstGeom prst="rect">
            <a:avLst/>
          </a:prstGeom>
          <a:noFill/>
          <a:ln>
            <a:noFill/>
          </a:ln>
        </p:spPr>
      </p:pic>
      <p:pic>
        <p:nvPicPr>
          <p:cNvPr id="66" name="Google Shape;66;p14" title="0004_0-1-2-9-1-9-9-5-2401291995.mp4">
            <a:hlinkClick r:id="rId5"/>
          </p:cNvPr>
          <p:cNvPicPr preferRelativeResize="0"/>
          <p:nvPr/>
        </p:nvPicPr>
        <p:blipFill>
          <a:blip r:embed="rId6">
            <a:alphaModFix/>
          </a:blip>
          <a:stretch>
            <a:fillRect/>
          </a:stretch>
        </p:blipFill>
        <p:spPr>
          <a:xfrm>
            <a:off x="7040050" y="2344325"/>
            <a:ext cx="944800" cy="944800"/>
          </a:xfrm>
          <a:prstGeom prst="rect">
            <a:avLst/>
          </a:prstGeom>
          <a:noFill/>
          <a:ln>
            <a:noFill/>
          </a:ln>
        </p:spPr>
      </p:pic>
      <p:pic>
        <p:nvPicPr>
          <p:cNvPr id="67" name="Google Shape;67;p14" title="0003_0-0-8-1-2-4-0-0-3500812400.mp4">
            <a:hlinkClick r:id="rId7"/>
          </p:cNvPr>
          <p:cNvPicPr preferRelativeResize="0"/>
          <p:nvPr/>
        </p:nvPicPr>
        <p:blipFill>
          <a:blip r:embed="rId8">
            <a:alphaModFix/>
          </a:blip>
          <a:stretch>
            <a:fillRect/>
          </a:stretch>
        </p:blipFill>
        <p:spPr>
          <a:xfrm>
            <a:off x="6096738" y="3237175"/>
            <a:ext cx="941832" cy="923544"/>
          </a:xfrm>
          <a:prstGeom prst="rect">
            <a:avLst/>
          </a:prstGeom>
          <a:noFill/>
          <a:ln>
            <a:noFill/>
          </a:ln>
        </p:spPr>
      </p:pic>
      <p:pic>
        <p:nvPicPr>
          <p:cNvPr id="68" name="Google Shape;68;p14" title="0034_1-2-5-3344278125.mp4">
            <a:hlinkClick r:id="rId9"/>
          </p:cNvPr>
          <p:cNvPicPr preferRelativeResize="0"/>
          <p:nvPr/>
        </p:nvPicPr>
        <p:blipFill>
          <a:blip r:embed="rId10">
            <a:alphaModFix/>
          </a:blip>
          <a:stretch>
            <a:fillRect/>
          </a:stretch>
        </p:blipFill>
        <p:spPr>
          <a:xfrm>
            <a:off x="6096750" y="2354950"/>
            <a:ext cx="941832" cy="923544"/>
          </a:xfrm>
          <a:prstGeom prst="rect">
            <a:avLst/>
          </a:prstGeom>
          <a:noFill/>
          <a:ln>
            <a:noFill/>
          </a:ln>
        </p:spPr>
      </p:pic>
      <p:pic>
        <p:nvPicPr>
          <p:cNvPr id="69" name="Google Shape;69;p14" title="0041_1-5-0-0-4-9-7-8-2915004978_2.mp4">
            <a:hlinkClick r:id="rId11"/>
          </p:cNvPr>
          <p:cNvPicPr preferRelativeResize="0"/>
          <p:nvPr/>
        </p:nvPicPr>
        <p:blipFill>
          <a:blip r:embed="rId4">
            <a:alphaModFix/>
          </a:blip>
          <a:stretch>
            <a:fillRect/>
          </a:stretch>
        </p:blipFill>
        <p:spPr>
          <a:xfrm>
            <a:off x="7986325" y="2354950"/>
            <a:ext cx="941832" cy="923544"/>
          </a:xfrm>
          <a:prstGeom prst="rect">
            <a:avLst/>
          </a:prstGeom>
          <a:noFill/>
          <a:ln>
            <a:noFill/>
          </a:ln>
        </p:spPr>
      </p:pic>
      <p:pic>
        <p:nvPicPr>
          <p:cNvPr id="70" name="Google Shape;70;p14" title="0012_0-5-3-7-6-2-8-4-24105376284.mp4">
            <a:hlinkClick r:id="rId12"/>
          </p:cNvPr>
          <p:cNvPicPr preferRelativeResize="0"/>
          <p:nvPr/>
        </p:nvPicPr>
        <p:blipFill>
          <a:blip r:embed="rId4">
            <a:alphaModFix/>
          </a:blip>
          <a:stretch>
            <a:fillRect/>
          </a:stretch>
        </p:blipFill>
        <p:spPr>
          <a:xfrm>
            <a:off x="7986325" y="3289125"/>
            <a:ext cx="941825" cy="871600"/>
          </a:xfrm>
          <a:prstGeom prst="rect">
            <a:avLst/>
          </a:prstGeom>
          <a:noFill/>
          <a:ln>
            <a:noFill/>
          </a:ln>
        </p:spPr>
      </p:pic>
      <p:pic>
        <p:nvPicPr>
          <p:cNvPr id="71" name="Google Shape;71;p14"/>
          <p:cNvPicPr preferRelativeResize="0"/>
          <p:nvPr/>
        </p:nvPicPr>
        <p:blipFill>
          <a:blip r:embed="rId13">
            <a:alphaModFix/>
          </a:blip>
          <a:stretch>
            <a:fillRect/>
          </a:stretch>
        </p:blipFill>
        <p:spPr>
          <a:xfrm>
            <a:off x="8219550" y="105525"/>
            <a:ext cx="708600" cy="708600"/>
          </a:xfrm>
          <a:prstGeom prst="rect">
            <a:avLst/>
          </a:prstGeom>
          <a:noFill/>
          <a:ln>
            <a:noFill/>
          </a:ln>
        </p:spPr>
      </p:pic>
      <p:pic>
        <p:nvPicPr>
          <p:cNvPr id="72" name="Google Shape;72;p14"/>
          <p:cNvPicPr preferRelativeResize="0"/>
          <p:nvPr/>
        </p:nvPicPr>
        <p:blipFill rotWithShape="1">
          <a:blip r:embed="rId14">
            <a:alphaModFix/>
          </a:blip>
          <a:srcRect b="0" l="0" r="0" t="0"/>
          <a:stretch/>
        </p:blipFill>
        <p:spPr>
          <a:xfrm>
            <a:off x="4463238" y="4818300"/>
            <a:ext cx="313980" cy="311700"/>
          </a:xfrm>
          <a:prstGeom prst="rect">
            <a:avLst/>
          </a:prstGeom>
          <a:noFill/>
          <a:ln>
            <a:noFill/>
          </a:ln>
        </p:spPr>
      </p:pic>
      <p:grpSp>
        <p:nvGrpSpPr>
          <p:cNvPr id="73" name="Google Shape;73;p14"/>
          <p:cNvGrpSpPr/>
          <p:nvPr/>
        </p:nvGrpSpPr>
        <p:grpSpPr>
          <a:xfrm>
            <a:off x="0" y="4804800"/>
            <a:ext cx="9144000" cy="351025"/>
            <a:chOff x="0" y="4804800"/>
            <a:chExt cx="9144000" cy="351025"/>
          </a:xfrm>
        </p:grpSpPr>
        <p:sp>
          <p:nvSpPr>
            <p:cNvPr id="74" name="Google Shape;74;p14"/>
            <p:cNvSpPr txBox="1"/>
            <p:nvPr/>
          </p:nvSpPr>
          <p:spPr>
            <a:xfrm>
              <a:off x="0" y="4804800"/>
              <a:ext cx="9144000" cy="338700"/>
            </a:xfrm>
            <a:prstGeom prst="rect">
              <a:avLst/>
            </a:prstGeom>
            <a:solidFill>
              <a:schemeClr val="dk1"/>
            </a:solidFill>
            <a:ln>
              <a:noFill/>
            </a:ln>
          </p:spPr>
          <p:txBody>
            <a:bodyPr anchorCtr="0" anchor="ctr" bIns="91425" lIns="91425" spcFirstLastPara="1" rIns="91425" wrap="square" tIns="91425">
              <a:spAutoFit/>
            </a:bodyPr>
            <a:lstStyle/>
            <a:p>
              <a:pPr indent="0" lvl="0" marL="0" rtl="0" algn="l">
                <a:spcBef>
                  <a:spcPts val="0"/>
                </a:spcBef>
                <a:spcAft>
                  <a:spcPts val="0"/>
                </a:spcAft>
                <a:buNone/>
              </a:pPr>
              <a:r>
                <a:t/>
              </a:r>
              <a:endParaRPr sz="1000"/>
            </a:p>
          </p:txBody>
        </p:sp>
        <p:sp>
          <p:nvSpPr>
            <p:cNvPr id="75" name="Google Shape;75;p14"/>
            <p:cNvSpPr txBox="1"/>
            <p:nvPr/>
          </p:nvSpPr>
          <p:spPr>
            <a:xfrm>
              <a:off x="8472450" y="4821325"/>
              <a:ext cx="548700" cy="3345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200">
                  <a:solidFill>
                    <a:srgbClr val="202729"/>
                  </a:solidFill>
                  <a:highlight>
                    <a:schemeClr val="dk1"/>
                  </a:highlight>
                  <a:latin typeface="Calibri"/>
                  <a:ea typeface="Calibri"/>
                  <a:cs typeface="Calibri"/>
                  <a:sym typeface="Calibri"/>
                </a:rPr>
                <a:t>‹#›</a:t>
              </a:fld>
              <a:endParaRPr sz="1200">
                <a:solidFill>
                  <a:srgbClr val="202729"/>
                </a:solidFill>
                <a:highlight>
                  <a:schemeClr val="dk1"/>
                </a:highlight>
                <a:latin typeface="Calibri"/>
                <a:ea typeface="Calibri"/>
                <a:cs typeface="Calibri"/>
                <a:sym typeface="Calibri"/>
              </a:endParaRPr>
            </a:p>
          </p:txBody>
        </p:sp>
        <p:sp>
          <p:nvSpPr>
            <p:cNvPr id="76" name="Google Shape;76;p14"/>
            <p:cNvSpPr txBox="1"/>
            <p:nvPr/>
          </p:nvSpPr>
          <p:spPr>
            <a:xfrm>
              <a:off x="5043525" y="4806900"/>
              <a:ext cx="3539100" cy="3345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200"/>
                <a:buFont typeface="Arial"/>
                <a:buNone/>
              </a:pPr>
              <a:r>
                <a:rPr b="1" lang="en" sz="1200">
                  <a:highlight>
                    <a:schemeClr val="dk1"/>
                  </a:highlight>
                  <a:latin typeface="Calibri"/>
                  <a:ea typeface="Calibri"/>
                  <a:cs typeface="Calibri"/>
                  <a:sym typeface="Calibri"/>
                </a:rPr>
                <a:t>Scholarly Bears</a:t>
              </a:r>
              <a:endParaRPr b="1" i="0" sz="1200" u="none" cap="none" strike="noStrike">
                <a:solidFill>
                  <a:srgbClr val="000000"/>
                </a:solidFill>
                <a:highlight>
                  <a:schemeClr val="dk1"/>
                </a:highlight>
                <a:latin typeface="Calibri"/>
                <a:ea typeface="Calibri"/>
                <a:cs typeface="Calibri"/>
                <a:sym typeface="Calibri"/>
              </a:endParaRPr>
            </a:p>
            <a:p>
              <a:pPr indent="0" lvl="0" marL="0" marR="0" rtl="0" algn="r">
                <a:lnSpc>
                  <a:spcPct val="100000"/>
                </a:lnSpc>
                <a:spcBef>
                  <a:spcPts val="0"/>
                </a:spcBef>
                <a:spcAft>
                  <a:spcPts val="0"/>
                </a:spcAft>
                <a:buClr>
                  <a:srgbClr val="000000"/>
                </a:buClr>
                <a:buSzPts val="1200"/>
                <a:buFont typeface="Arial"/>
                <a:buNone/>
              </a:pPr>
              <a:r>
                <a:t/>
              </a:r>
              <a:endParaRPr b="1" i="0" sz="1200" u="none" cap="none" strike="noStrike">
                <a:solidFill>
                  <a:srgbClr val="000000"/>
                </a:solidFill>
                <a:highlight>
                  <a:schemeClr val="dk1"/>
                </a:highlight>
                <a:latin typeface="Calibri"/>
                <a:ea typeface="Calibri"/>
                <a:cs typeface="Calibri"/>
                <a:sym typeface="Calibri"/>
              </a:endParaRPr>
            </a:p>
          </p:txBody>
        </p:sp>
        <p:sp>
          <p:nvSpPr>
            <p:cNvPr id="77" name="Google Shape;77;p14"/>
            <p:cNvSpPr txBox="1"/>
            <p:nvPr/>
          </p:nvSpPr>
          <p:spPr>
            <a:xfrm>
              <a:off x="0" y="4818300"/>
              <a:ext cx="4092300" cy="311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1" lang="en" sz="1200">
                  <a:solidFill>
                    <a:schemeClr val="lt1"/>
                  </a:solidFill>
                  <a:latin typeface="Calibri"/>
                  <a:ea typeface="Calibri"/>
                  <a:cs typeface="Calibri"/>
                  <a:sym typeface="Calibri"/>
                </a:rPr>
                <a:t>Semantic Representation of Humans VS Vehicles</a:t>
              </a:r>
              <a:endParaRPr b="1" i="0" sz="1200" u="none" cap="none" strike="noStrike">
                <a:solidFill>
                  <a:schemeClr val="lt1"/>
                </a:solidFill>
                <a:latin typeface="Calibri"/>
                <a:ea typeface="Calibri"/>
                <a:cs typeface="Calibri"/>
                <a:sym typeface="Calibri"/>
              </a:endParaRPr>
            </a:p>
          </p:txBody>
        </p:sp>
        <p:pic>
          <p:nvPicPr>
            <p:cNvPr id="78" name="Google Shape;78;p14"/>
            <p:cNvPicPr preferRelativeResize="0"/>
            <p:nvPr/>
          </p:nvPicPr>
          <p:blipFill rotWithShape="1">
            <a:blip r:embed="rId15">
              <a:alphaModFix/>
            </a:blip>
            <a:srcRect b="0" l="0" r="0" t="0"/>
            <a:stretch/>
          </p:blipFill>
          <p:spPr>
            <a:xfrm>
              <a:off x="4456188" y="4832150"/>
              <a:ext cx="313980" cy="311700"/>
            </a:xfrm>
            <a:prstGeom prst="rect">
              <a:avLst/>
            </a:prstGeom>
            <a:noFill/>
            <a:ln>
              <a:noFill/>
            </a:ln>
          </p:spPr>
        </p:pic>
      </p:grpSp>
      <p:pic>
        <p:nvPicPr>
          <p:cNvPr id="79" name="Google Shape;79;p14"/>
          <p:cNvPicPr preferRelativeResize="0"/>
          <p:nvPr/>
        </p:nvPicPr>
        <p:blipFill rotWithShape="1">
          <a:blip r:embed="rId16">
            <a:alphaModFix/>
          </a:blip>
          <a:srcRect b="0" l="0" r="0" t="0"/>
          <a:stretch/>
        </p:blipFill>
        <p:spPr>
          <a:xfrm>
            <a:off x="7486916" y="105525"/>
            <a:ext cx="708600" cy="703465"/>
          </a:xfrm>
          <a:prstGeom prst="rect">
            <a:avLst/>
          </a:prstGeom>
          <a:noFill/>
          <a:ln>
            <a:noFill/>
          </a:ln>
        </p:spPr>
      </p:pic>
      <p:sp>
        <p:nvSpPr>
          <p:cNvPr id="80" name="Google Shape;80;p14"/>
          <p:cNvSpPr txBox="1"/>
          <p:nvPr/>
        </p:nvSpPr>
        <p:spPr>
          <a:xfrm>
            <a:off x="6096750" y="4173650"/>
            <a:ext cx="27969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1100">
                <a:solidFill>
                  <a:schemeClr val="dk1"/>
                </a:solidFill>
                <a:latin typeface="Calibri"/>
                <a:ea typeface="Calibri"/>
                <a:cs typeface="Calibri"/>
                <a:sym typeface="Calibri"/>
              </a:rPr>
              <a:t>Algonauts Challenge Dataset 2021</a:t>
            </a:r>
            <a:endParaRPr i="1" sz="1100">
              <a:solidFill>
                <a:schemeClr val="dk1"/>
              </a:solidFill>
              <a:latin typeface="Calibri"/>
              <a:ea typeface="Calibri"/>
              <a:cs typeface="Calibri"/>
              <a:sym typeface="Calibri"/>
            </a:endParaRPr>
          </a:p>
        </p:txBody>
      </p:sp>
      <p:sp>
        <p:nvSpPr>
          <p:cNvPr id="81" name="Google Shape;81;p14"/>
          <p:cNvSpPr/>
          <p:nvPr/>
        </p:nvSpPr>
        <p:spPr>
          <a:xfrm>
            <a:off x="390250" y="887100"/>
            <a:ext cx="8460000" cy="572700"/>
          </a:xfrm>
          <a:prstGeom prst="wedgeRoundRectCallout">
            <a:avLst>
              <a:gd fmla="val -20833" name="adj1"/>
              <a:gd fmla="val 62500" name="adj2"/>
              <a:gd fmla="val 0" name="adj3"/>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lnSpc>
                <a:spcPct val="115000"/>
              </a:lnSpc>
              <a:spcBef>
                <a:spcPts val="0"/>
              </a:spcBef>
              <a:spcAft>
                <a:spcPts val="0"/>
              </a:spcAft>
              <a:buNone/>
            </a:pPr>
            <a:r>
              <a:rPr b="1" lang="en">
                <a:solidFill>
                  <a:schemeClr val="lt1"/>
                </a:solidFill>
                <a:latin typeface="Calibri"/>
                <a:ea typeface="Calibri"/>
                <a:cs typeface="Calibri"/>
                <a:sym typeface="Calibri"/>
              </a:rPr>
              <a:t>Humans are usually able to differentiate between </a:t>
            </a:r>
            <a:r>
              <a:rPr b="1" i="1" lang="en">
                <a:solidFill>
                  <a:schemeClr val="lt1"/>
                </a:solidFill>
                <a:latin typeface="Calibri"/>
                <a:ea typeface="Calibri"/>
                <a:cs typeface="Calibri"/>
                <a:sym typeface="Calibri"/>
              </a:rPr>
              <a:t>animate</a:t>
            </a:r>
            <a:r>
              <a:rPr b="1" lang="en">
                <a:solidFill>
                  <a:schemeClr val="lt1"/>
                </a:solidFill>
                <a:latin typeface="Calibri"/>
                <a:ea typeface="Calibri"/>
                <a:cs typeface="Calibri"/>
                <a:sym typeface="Calibri"/>
              </a:rPr>
              <a:t> and </a:t>
            </a:r>
            <a:r>
              <a:rPr b="1" i="1" lang="en">
                <a:solidFill>
                  <a:schemeClr val="lt1"/>
                </a:solidFill>
                <a:latin typeface="Calibri"/>
                <a:ea typeface="Calibri"/>
                <a:cs typeface="Calibri"/>
                <a:sym typeface="Calibri"/>
              </a:rPr>
              <a:t>inanimate</a:t>
            </a:r>
            <a:r>
              <a:rPr b="1" lang="en">
                <a:solidFill>
                  <a:schemeClr val="lt1"/>
                </a:solidFill>
                <a:latin typeface="Calibri"/>
                <a:ea typeface="Calibri"/>
                <a:cs typeface="Calibri"/>
                <a:sym typeface="Calibri"/>
              </a:rPr>
              <a:t> objects in everyday life (cf. Huth, Nishimoto, Vu, Gallant, 2012) </a:t>
            </a:r>
            <a:endParaRPr sz="16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65"/>
                                        </p:tgtEl>
                                        <p:attrNameLst>
                                          <p:attrName>style.visibility</p:attrName>
                                        </p:attrNameLst>
                                      </p:cBhvr>
                                      <p:to>
                                        <p:strVal val="visible"/>
                                      </p:to>
                                    </p:set>
                                    <p:animEffect filter="fade" transition="in">
                                      <p:cBhvr>
                                        <p:cTn dur="1000"/>
                                        <p:tgtEl>
                                          <p:spTgt spid="65"/>
                                        </p:tgtEl>
                                      </p:cBhvr>
                                    </p:animEffect>
                                  </p:childTnLst>
                                </p:cTn>
                              </p:par>
                              <p:par>
                                <p:cTn fill="hold" nodeType="withEffect" presetClass="entr" presetID="10" presetSubtype="0">
                                  <p:stCondLst>
                                    <p:cond delay="0"/>
                                  </p:stCondLst>
                                  <p:childTnLst>
                                    <p:set>
                                      <p:cBhvr>
                                        <p:cTn dur="1" fill="hold">
                                          <p:stCondLst>
                                            <p:cond delay="0"/>
                                          </p:stCondLst>
                                        </p:cTn>
                                        <p:tgtEl>
                                          <p:spTgt spid="66"/>
                                        </p:tgtEl>
                                        <p:attrNameLst>
                                          <p:attrName>style.visibility</p:attrName>
                                        </p:attrNameLst>
                                      </p:cBhvr>
                                      <p:to>
                                        <p:strVal val="visible"/>
                                      </p:to>
                                    </p:set>
                                    <p:animEffect filter="fade" transition="in">
                                      <p:cBhvr>
                                        <p:cTn dur="1000"/>
                                        <p:tgtEl>
                                          <p:spTgt spid="66"/>
                                        </p:tgtEl>
                                      </p:cBhvr>
                                    </p:animEffect>
                                  </p:childTnLst>
                                </p:cTn>
                              </p:par>
                              <p:par>
                                <p:cTn fill="hold" nodeType="withEffect" presetClass="entr" presetID="10" presetSubtype="0">
                                  <p:stCondLst>
                                    <p:cond delay="0"/>
                                  </p:stCondLst>
                                  <p:childTnLst>
                                    <p:set>
                                      <p:cBhvr>
                                        <p:cTn dur="1" fill="hold">
                                          <p:stCondLst>
                                            <p:cond delay="0"/>
                                          </p:stCondLst>
                                        </p:cTn>
                                        <p:tgtEl>
                                          <p:spTgt spid="67"/>
                                        </p:tgtEl>
                                        <p:attrNameLst>
                                          <p:attrName>style.visibility</p:attrName>
                                        </p:attrNameLst>
                                      </p:cBhvr>
                                      <p:to>
                                        <p:strVal val="visible"/>
                                      </p:to>
                                    </p:set>
                                    <p:animEffect filter="fade" transition="in">
                                      <p:cBhvr>
                                        <p:cTn dur="1000"/>
                                        <p:tgtEl>
                                          <p:spTgt spid="67"/>
                                        </p:tgtEl>
                                      </p:cBhvr>
                                    </p:animEffect>
                                  </p:childTnLst>
                                </p:cTn>
                              </p:par>
                              <p:par>
                                <p:cTn fill="hold" nodeType="withEffect" presetClass="entr" presetID="10" presetSubtype="0">
                                  <p:stCondLst>
                                    <p:cond delay="0"/>
                                  </p:stCondLst>
                                  <p:childTnLst>
                                    <p:set>
                                      <p:cBhvr>
                                        <p:cTn dur="1" fill="hold">
                                          <p:stCondLst>
                                            <p:cond delay="0"/>
                                          </p:stCondLst>
                                        </p:cTn>
                                        <p:tgtEl>
                                          <p:spTgt spid="68"/>
                                        </p:tgtEl>
                                        <p:attrNameLst>
                                          <p:attrName>style.visibility</p:attrName>
                                        </p:attrNameLst>
                                      </p:cBhvr>
                                      <p:to>
                                        <p:strVal val="visible"/>
                                      </p:to>
                                    </p:set>
                                    <p:animEffect filter="fade" transition="in">
                                      <p:cBhvr>
                                        <p:cTn dur="1000"/>
                                        <p:tgtEl>
                                          <p:spTgt spid="68"/>
                                        </p:tgtEl>
                                      </p:cBhvr>
                                    </p:animEffect>
                                  </p:childTnLst>
                                </p:cTn>
                              </p:par>
                              <p:par>
                                <p:cTn fill="hold" nodeType="withEffect" presetClass="entr" presetID="10" presetSubtype="0">
                                  <p:stCondLst>
                                    <p:cond delay="0"/>
                                  </p:stCondLst>
                                  <p:childTnLst>
                                    <p:set>
                                      <p:cBhvr>
                                        <p:cTn dur="1" fill="hold">
                                          <p:stCondLst>
                                            <p:cond delay="0"/>
                                          </p:stCondLst>
                                        </p:cTn>
                                        <p:tgtEl>
                                          <p:spTgt spid="69"/>
                                        </p:tgtEl>
                                        <p:attrNameLst>
                                          <p:attrName>style.visibility</p:attrName>
                                        </p:attrNameLst>
                                      </p:cBhvr>
                                      <p:to>
                                        <p:strVal val="visible"/>
                                      </p:to>
                                    </p:set>
                                    <p:animEffect filter="fade" transition="in">
                                      <p:cBhvr>
                                        <p:cTn dur="1000"/>
                                        <p:tgtEl>
                                          <p:spTgt spid="69"/>
                                        </p:tgtEl>
                                      </p:cBhvr>
                                    </p:animEffect>
                                  </p:childTnLst>
                                </p:cTn>
                              </p:par>
                              <p:par>
                                <p:cTn fill="hold" nodeType="withEffect" presetClass="entr" presetID="10" presetSubtype="0">
                                  <p:stCondLst>
                                    <p:cond delay="0"/>
                                  </p:stCondLst>
                                  <p:childTnLst>
                                    <p:set>
                                      <p:cBhvr>
                                        <p:cTn dur="1" fill="hold">
                                          <p:stCondLst>
                                            <p:cond delay="0"/>
                                          </p:stCondLst>
                                        </p:cTn>
                                        <p:tgtEl>
                                          <p:spTgt spid="70"/>
                                        </p:tgtEl>
                                        <p:attrNameLst>
                                          <p:attrName>style.visibility</p:attrName>
                                        </p:attrNameLst>
                                      </p:cBhvr>
                                      <p:to>
                                        <p:strVal val="visible"/>
                                      </p:to>
                                    </p:set>
                                    <p:animEffect filter="fade" transition="in">
                                      <p:cBhvr>
                                        <p:cTn dur="1000"/>
                                        <p:tgtEl>
                                          <p:spTgt spid="7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grpSp>
        <p:nvGrpSpPr>
          <p:cNvPr id="86" name="Google Shape;86;p15"/>
          <p:cNvGrpSpPr/>
          <p:nvPr/>
        </p:nvGrpSpPr>
        <p:grpSpPr>
          <a:xfrm>
            <a:off x="0" y="4804800"/>
            <a:ext cx="9144000" cy="351025"/>
            <a:chOff x="0" y="4804800"/>
            <a:chExt cx="9144000" cy="351025"/>
          </a:xfrm>
        </p:grpSpPr>
        <p:sp>
          <p:nvSpPr>
            <p:cNvPr id="87" name="Google Shape;87;p15"/>
            <p:cNvSpPr txBox="1"/>
            <p:nvPr/>
          </p:nvSpPr>
          <p:spPr>
            <a:xfrm>
              <a:off x="0" y="4804800"/>
              <a:ext cx="9144000" cy="338700"/>
            </a:xfrm>
            <a:prstGeom prst="rect">
              <a:avLst/>
            </a:prstGeom>
            <a:solidFill>
              <a:schemeClr val="dk1"/>
            </a:solidFill>
            <a:ln>
              <a:noFill/>
            </a:ln>
          </p:spPr>
          <p:txBody>
            <a:bodyPr anchorCtr="0" anchor="ctr" bIns="91425" lIns="91425" spcFirstLastPara="1" rIns="91425" wrap="square" tIns="91425">
              <a:spAutoFit/>
            </a:bodyPr>
            <a:lstStyle/>
            <a:p>
              <a:pPr indent="0" lvl="0" marL="0" rtl="0" algn="l">
                <a:spcBef>
                  <a:spcPts val="0"/>
                </a:spcBef>
                <a:spcAft>
                  <a:spcPts val="0"/>
                </a:spcAft>
                <a:buNone/>
              </a:pPr>
              <a:r>
                <a:t/>
              </a:r>
              <a:endParaRPr sz="1000"/>
            </a:p>
          </p:txBody>
        </p:sp>
        <p:sp>
          <p:nvSpPr>
            <p:cNvPr id="88" name="Google Shape;88;p15"/>
            <p:cNvSpPr txBox="1"/>
            <p:nvPr/>
          </p:nvSpPr>
          <p:spPr>
            <a:xfrm>
              <a:off x="8472450" y="4821325"/>
              <a:ext cx="548700" cy="3345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200">
                  <a:solidFill>
                    <a:srgbClr val="202729"/>
                  </a:solidFill>
                  <a:highlight>
                    <a:schemeClr val="dk1"/>
                  </a:highlight>
                </a:rPr>
                <a:t>‹#›</a:t>
              </a:fld>
              <a:endParaRPr sz="1200">
                <a:solidFill>
                  <a:srgbClr val="202729"/>
                </a:solidFill>
                <a:highlight>
                  <a:schemeClr val="dk1"/>
                </a:highlight>
              </a:endParaRPr>
            </a:p>
          </p:txBody>
        </p:sp>
        <p:sp>
          <p:nvSpPr>
            <p:cNvPr id="89" name="Google Shape;89;p15"/>
            <p:cNvSpPr txBox="1"/>
            <p:nvPr/>
          </p:nvSpPr>
          <p:spPr>
            <a:xfrm>
              <a:off x="5043525" y="4806900"/>
              <a:ext cx="3539100" cy="3345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200"/>
                <a:buFont typeface="Arial"/>
                <a:buNone/>
              </a:pPr>
              <a:r>
                <a:rPr b="1" lang="en" sz="1200">
                  <a:highlight>
                    <a:schemeClr val="dk1"/>
                  </a:highlight>
                </a:rPr>
                <a:t>Scholarly Bears</a:t>
              </a:r>
              <a:endParaRPr b="1" i="0" sz="1200" u="none" cap="none" strike="noStrike">
                <a:solidFill>
                  <a:srgbClr val="000000"/>
                </a:solidFill>
                <a:highlight>
                  <a:schemeClr val="dk1"/>
                </a:highlight>
                <a:latin typeface="Arial"/>
                <a:ea typeface="Arial"/>
                <a:cs typeface="Arial"/>
                <a:sym typeface="Arial"/>
              </a:endParaRPr>
            </a:p>
            <a:p>
              <a:pPr indent="0" lvl="0" marL="0" marR="0" rtl="0" algn="r">
                <a:lnSpc>
                  <a:spcPct val="100000"/>
                </a:lnSpc>
                <a:spcBef>
                  <a:spcPts val="0"/>
                </a:spcBef>
                <a:spcAft>
                  <a:spcPts val="0"/>
                </a:spcAft>
                <a:buClr>
                  <a:srgbClr val="000000"/>
                </a:buClr>
                <a:buSzPts val="1200"/>
                <a:buFont typeface="Arial"/>
                <a:buNone/>
              </a:pPr>
              <a:r>
                <a:t/>
              </a:r>
              <a:endParaRPr b="1" i="0" sz="1200" u="none" cap="none" strike="noStrike">
                <a:solidFill>
                  <a:srgbClr val="000000"/>
                </a:solidFill>
                <a:highlight>
                  <a:schemeClr val="dk1"/>
                </a:highlight>
                <a:latin typeface="Arial"/>
                <a:ea typeface="Arial"/>
                <a:cs typeface="Arial"/>
                <a:sym typeface="Arial"/>
              </a:endParaRPr>
            </a:p>
          </p:txBody>
        </p:sp>
        <p:sp>
          <p:nvSpPr>
            <p:cNvPr id="90" name="Google Shape;90;p15"/>
            <p:cNvSpPr txBox="1"/>
            <p:nvPr/>
          </p:nvSpPr>
          <p:spPr>
            <a:xfrm>
              <a:off x="0" y="4818300"/>
              <a:ext cx="4092300" cy="311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1" lang="en" sz="1200">
                  <a:solidFill>
                    <a:schemeClr val="lt1"/>
                  </a:solidFill>
                </a:rPr>
                <a:t>Semantic Representation of Humans VS Vehicles</a:t>
              </a:r>
              <a:endParaRPr b="1" i="0" sz="1200" u="none" cap="none" strike="noStrike">
                <a:solidFill>
                  <a:schemeClr val="lt1"/>
                </a:solidFill>
                <a:latin typeface="Arial"/>
                <a:ea typeface="Arial"/>
                <a:cs typeface="Arial"/>
                <a:sym typeface="Arial"/>
              </a:endParaRPr>
            </a:p>
          </p:txBody>
        </p:sp>
        <p:pic>
          <p:nvPicPr>
            <p:cNvPr id="91" name="Google Shape;91;p15"/>
            <p:cNvPicPr preferRelativeResize="0"/>
            <p:nvPr/>
          </p:nvPicPr>
          <p:blipFill rotWithShape="1">
            <a:blip r:embed="rId3">
              <a:alphaModFix/>
            </a:blip>
            <a:srcRect b="0" l="0" r="0" t="0"/>
            <a:stretch/>
          </p:blipFill>
          <p:spPr>
            <a:xfrm>
              <a:off x="4456188" y="4832150"/>
              <a:ext cx="313980" cy="311700"/>
            </a:xfrm>
            <a:prstGeom prst="rect">
              <a:avLst/>
            </a:prstGeom>
            <a:noFill/>
            <a:ln>
              <a:noFill/>
            </a:ln>
          </p:spPr>
        </p:pic>
      </p:grpSp>
      <p:grpSp>
        <p:nvGrpSpPr>
          <p:cNvPr id="92" name="Google Shape;92;p15"/>
          <p:cNvGrpSpPr/>
          <p:nvPr/>
        </p:nvGrpSpPr>
        <p:grpSpPr>
          <a:xfrm>
            <a:off x="0" y="4804800"/>
            <a:ext cx="9144000" cy="351025"/>
            <a:chOff x="0" y="4804800"/>
            <a:chExt cx="9144000" cy="351025"/>
          </a:xfrm>
        </p:grpSpPr>
        <p:sp>
          <p:nvSpPr>
            <p:cNvPr id="93" name="Google Shape;93;p15"/>
            <p:cNvSpPr txBox="1"/>
            <p:nvPr/>
          </p:nvSpPr>
          <p:spPr>
            <a:xfrm>
              <a:off x="0" y="4804800"/>
              <a:ext cx="9144000" cy="338700"/>
            </a:xfrm>
            <a:prstGeom prst="rect">
              <a:avLst/>
            </a:prstGeom>
            <a:solidFill>
              <a:schemeClr val="dk1"/>
            </a:solidFill>
            <a:ln>
              <a:noFill/>
            </a:ln>
          </p:spPr>
          <p:txBody>
            <a:bodyPr anchorCtr="0" anchor="ctr" bIns="91425" lIns="91425" spcFirstLastPara="1" rIns="91425" wrap="square" tIns="91425">
              <a:spAutoFit/>
            </a:bodyPr>
            <a:lstStyle/>
            <a:p>
              <a:pPr indent="0" lvl="0" marL="0" rtl="0" algn="l">
                <a:spcBef>
                  <a:spcPts val="0"/>
                </a:spcBef>
                <a:spcAft>
                  <a:spcPts val="0"/>
                </a:spcAft>
                <a:buNone/>
              </a:pPr>
              <a:r>
                <a:t/>
              </a:r>
              <a:endParaRPr sz="1000"/>
            </a:p>
          </p:txBody>
        </p:sp>
        <p:sp>
          <p:nvSpPr>
            <p:cNvPr id="94" name="Google Shape;94;p15"/>
            <p:cNvSpPr txBox="1"/>
            <p:nvPr/>
          </p:nvSpPr>
          <p:spPr>
            <a:xfrm>
              <a:off x="8472450" y="4821325"/>
              <a:ext cx="548700" cy="3345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200">
                  <a:solidFill>
                    <a:srgbClr val="202729"/>
                  </a:solidFill>
                  <a:highlight>
                    <a:schemeClr val="dk1"/>
                  </a:highlight>
                  <a:latin typeface="Calibri"/>
                  <a:ea typeface="Calibri"/>
                  <a:cs typeface="Calibri"/>
                  <a:sym typeface="Calibri"/>
                </a:rPr>
                <a:t>‹#›</a:t>
              </a:fld>
              <a:endParaRPr sz="1200">
                <a:solidFill>
                  <a:srgbClr val="202729"/>
                </a:solidFill>
                <a:highlight>
                  <a:schemeClr val="dk1"/>
                </a:highlight>
                <a:latin typeface="Calibri"/>
                <a:ea typeface="Calibri"/>
                <a:cs typeface="Calibri"/>
                <a:sym typeface="Calibri"/>
              </a:endParaRPr>
            </a:p>
          </p:txBody>
        </p:sp>
        <p:sp>
          <p:nvSpPr>
            <p:cNvPr id="95" name="Google Shape;95;p15"/>
            <p:cNvSpPr txBox="1"/>
            <p:nvPr/>
          </p:nvSpPr>
          <p:spPr>
            <a:xfrm>
              <a:off x="5043525" y="4806900"/>
              <a:ext cx="3539100" cy="3345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200"/>
                <a:buFont typeface="Arial"/>
                <a:buNone/>
              </a:pPr>
              <a:r>
                <a:rPr b="1" lang="en" sz="1200">
                  <a:highlight>
                    <a:schemeClr val="dk1"/>
                  </a:highlight>
                  <a:latin typeface="Calibri"/>
                  <a:ea typeface="Calibri"/>
                  <a:cs typeface="Calibri"/>
                  <a:sym typeface="Calibri"/>
                </a:rPr>
                <a:t>Scholarly Bears</a:t>
              </a:r>
              <a:endParaRPr b="1" i="0" sz="1200" u="none" cap="none" strike="noStrike">
                <a:solidFill>
                  <a:srgbClr val="000000"/>
                </a:solidFill>
                <a:highlight>
                  <a:schemeClr val="dk1"/>
                </a:highlight>
                <a:latin typeface="Calibri"/>
                <a:ea typeface="Calibri"/>
                <a:cs typeface="Calibri"/>
                <a:sym typeface="Calibri"/>
              </a:endParaRPr>
            </a:p>
            <a:p>
              <a:pPr indent="0" lvl="0" marL="0" marR="0" rtl="0" algn="r">
                <a:lnSpc>
                  <a:spcPct val="100000"/>
                </a:lnSpc>
                <a:spcBef>
                  <a:spcPts val="0"/>
                </a:spcBef>
                <a:spcAft>
                  <a:spcPts val="0"/>
                </a:spcAft>
                <a:buClr>
                  <a:srgbClr val="000000"/>
                </a:buClr>
                <a:buSzPts val="1200"/>
                <a:buFont typeface="Arial"/>
                <a:buNone/>
              </a:pPr>
              <a:r>
                <a:t/>
              </a:r>
              <a:endParaRPr b="1" i="0" sz="1200" u="none" cap="none" strike="noStrike">
                <a:solidFill>
                  <a:srgbClr val="000000"/>
                </a:solidFill>
                <a:highlight>
                  <a:schemeClr val="dk1"/>
                </a:highlight>
                <a:latin typeface="Calibri"/>
                <a:ea typeface="Calibri"/>
                <a:cs typeface="Calibri"/>
                <a:sym typeface="Calibri"/>
              </a:endParaRPr>
            </a:p>
          </p:txBody>
        </p:sp>
        <p:sp>
          <p:nvSpPr>
            <p:cNvPr id="96" name="Google Shape;96;p15"/>
            <p:cNvSpPr txBox="1"/>
            <p:nvPr/>
          </p:nvSpPr>
          <p:spPr>
            <a:xfrm>
              <a:off x="0" y="4818300"/>
              <a:ext cx="4092300" cy="311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1" lang="en" sz="1200">
                  <a:solidFill>
                    <a:schemeClr val="lt1"/>
                  </a:solidFill>
                  <a:latin typeface="Calibri"/>
                  <a:ea typeface="Calibri"/>
                  <a:cs typeface="Calibri"/>
                  <a:sym typeface="Calibri"/>
                </a:rPr>
                <a:t>Semantic Representation of Humans VS Vehicles</a:t>
              </a:r>
              <a:endParaRPr b="1" i="0" sz="1200" u="none" cap="none" strike="noStrike">
                <a:solidFill>
                  <a:schemeClr val="lt1"/>
                </a:solidFill>
                <a:latin typeface="Calibri"/>
                <a:ea typeface="Calibri"/>
                <a:cs typeface="Calibri"/>
                <a:sym typeface="Calibri"/>
              </a:endParaRPr>
            </a:p>
          </p:txBody>
        </p:sp>
        <p:pic>
          <p:nvPicPr>
            <p:cNvPr id="97" name="Google Shape;97;p15"/>
            <p:cNvPicPr preferRelativeResize="0"/>
            <p:nvPr/>
          </p:nvPicPr>
          <p:blipFill rotWithShape="1">
            <a:blip r:embed="rId3">
              <a:alphaModFix/>
            </a:blip>
            <a:srcRect b="0" l="0" r="0" t="0"/>
            <a:stretch/>
          </p:blipFill>
          <p:spPr>
            <a:xfrm>
              <a:off x="4456188" y="4832150"/>
              <a:ext cx="313980" cy="311700"/>
            </a:xfrm>
            <a:prstGeom prst="rect">
              <a:avLst/>
            </a:prstGeom>
            <a:noFill/>
            <a:ln>
              <a:noFill/>
            </a:ln>
          </p:spPr>
        </p:pic>
      </p:grpSp>
      <p:sp>
        <p:nvSpPr>
          <p:cNvPr id="98" name="Google Shape;98;p15"/>
          <p:cNvSpPr txBox="1"/>
          <p:nvPr>
            <p:ph type="title"/>
          </p:nvPr>
        </p:nvSpPr>
        <p:spPr>
          <a:xfrm>
            <a:off x="311700" y="2891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latin typeface="Calibri"/>
                <a:ea typeface="Calibri"/>
                <a:cs typeface="Calibri"/>
                <a:sym typeface="Calibri"/>
              </a:rPr>
              <a:t>Methodology</a:t>
            </a:r>
            <a:endParaRPr b="1">
              <a:latin typeface="Calibri"/>
              <a:ea typeface="Calibri"/>
              <a:cs typeface="Calibri"/>
              <a:sym typeface="Calibri"/>
            </a:endParaRPr>
          </a:p>
        </p:txBody>
      </p:sp>
      <p:grpSp>
        <p:nvGrpSpPr>
          <p:cNvPr id="99" name="Google Shape;99;p15"/>
          <p:cNvGrpSpPr/>
          <p:nvPr/>
        </p:nvGrpSpPr>
        <p:grpSpPr>
          <a:xfrm>
            <a:off x="398269" y="861858"/>
            <a:ext cx="3480896" cy="2077978"/>
            <a:chOff x="311700" y="878550"/>
            <a:chExt cx="3879300" cy="2472900"/>
          </a:xfrm>
        </p:grpSpPr>
        <p:sp>
          <p:nvSpPr>
            <p:cNvPr id="100" name="Google Shape;100;p15"/>
            <p:cNvSpPr txBox="1"/>
            <p:nvPr/>
          </p:nvSpPr>
          <p:spPr>
            <a:xfrm>
              <a:off x="311700" y="878550"/>
              <a:ext cx="3879300" cy="2472900"/>
            </a:xfrm>
            <a:prstGeom prst="rect">
              <a:avLst/>
            </a:prstGeom>
            <a:noFill/>
            <a:ln cap="flat" cmpd="sng" w="9525">
              <a:solidFill>
                <a:schemeClr val="dk1"/>
              </a:solidFill>
              <a:prstDash val="dash"/>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ctr">
                <a:spcBef>
                  <a:spcPts val="0"/>
                </a:spcBef>
                <a:spcAft>
                  <a:spcPts val="0"/>
                </a:spcAft>
                <a:buNone/>
              </a:pPr>
              <a:r>
                <a:rPr lang="en" sz="1100">
                  <a:solidFill>
                    <a:schemeClr val="dk1"/>
                  </a:solidFill>
                  <a:latin typeface="Calibri"/>
                  <a:ea typeface="Calibri"/>
                  <a:cs typeface="Calibri"/>
                  <a:sym typeface="Calibri"/>
                </a:rPr>
                <a:t>Labelling videos &amp; extracting voxel activations</a:t>
              </a:r>
              <a:endParaRPr sz="1100">
                <a:solidFill>
                  <a:schemeClr val="dk1"/>
                </a:solidFill>
                <a:latin typeface="Calibri"/>
                <a:ea typeface="Calibri"/>
                <a:cs typeface="Calibri"/>
                <a:sym typeface="Calibri"/>
              </a:endParaRPr>
            </a:p>
          </p:txBody>
        </p:sp>
        <p:grpSp>
          <p:nvGrpSpPr>
            <p:cNvPr id="101" name="Google Shape;101;p15"/>
            <p:cNvGrpSpPr/>
            <p:nvPr/>
          </p:nvGrpSpPr>
          <p:grpSpPr>
            <a:xfrm>
              <a:off x="387880" y="887612"/>
              <a:ext cx="3621270" cy="2117051"/>
              <a:chOff x="387880" y="887612"/>
              <a:chExt cx="3621270" cy="2117051"/>
            </a:xfrm>
          </p:grpSpPr>
          <p:grpSp>
            <p:nvGrpSpPr>
              <p:cNvPr id="102" name="Google Shape;102;p15"/>
              <p:cNvGrpSpPr/>
              <p:nvPr/>
            </p:nvGrpSpPr>
            <p:grpSpPr>
              <a:xfrm>
                <a:off x="387880" y="887612"/>
                <a:ext cx="2059820" cy="1772309"/>
                <a:chOff x="257605" y="930937"/>
                <a:chExt cx="2059820" cy="1772309"/>
              </a:xfrm>
            </p:grpSpPr>
            <p:grpSp>
              <p:nvGrpSpPr>
                <p:cNvPr id="103" name="Google Shape;103;p15"/>
                <p:cNvGrpSpPr/>
                <p:nvPr/>
              </p:nvGrpSpPr>
              <p:grpSpPr>
                <a:xfrm>
                  <a:off x="257605" y="930937"/>
                  <a:ext cx="2059816" cy="924300"/>
                  <a:chOff x="257605" y="930937"/>
                  <a:chExt cx="2059816" cy="924300"/>
                </a:xfrm>
              </p:grpSpPr>
              <p:pic>
                <p:nvPicPr>
                  <p:cNvPr id="104" name="Google Shape;104;p15"/>
                  <p:cNvPicPr preferRelativeResize="0"/>
                  <p:nvPr/>
                </p:nvPicPr>
                <p:blipFill>
                  <a:blip r:embed="rId4">
                    <a:alphaModFix/>
                  </a:blip>
                  <a:stretch>
                    <a:fillRect/>
                  </a:stretch>
                </p:blipFill>
                <p:spPr>
                  <a:xfrm>
                    <a:off x="550725" y="1017725"/>
                    <a:ext cx="883342" cy="800397"/>
                  </a:xfrm>
                  <a:prstGeom prst="rect">
                    <a:avLst/>
                  </a:prstGeom>
                  <a:noFill/>
                  <a:ln>
                    <a:noFill/>
                  </a:ln>
                </p:spPr>
              </p:pic>
              <p:pic>
                <p:nvPicPr>
                  <p:cNvPr id="105" name="Google Shape;105;p15"/>
                  <p:cNvPicPr preferRelativeResize="0"/>
                  <p:nvPr/>
                </p:nvPicPr>
                <p:blipFill>
                  <a:blip r:embed="rId5">
                    <a:alphaModFix/>
                  </a:blip>
                  <a:stretch>
                    <a:fillRect/>
                  </a:stretch>
                </p:blipFill>
                <p:spPr>
                  <a:xfrm>
                    <a:off x="1434084" y="1017725"/>
                    <a:ext cx="883337" cy="800397"/>
                  </a:xfrm>
                  <a:prstGeom prst="rect">
                    <a:avLst/>
                  </a:prstGeom>
                  <a:noFill/>
                  <a:ln>
                    <a:noFill/>
                  </a:ln>
                </p:spPr>
              </p:pic>
              <p:sp>
                <p:nvSpPr>
                  <p:cNvPr id="106" name="Google Shape;106;p15"/>
                  <p:cNvSpPr txBox="1"/>
                  <p:nvPr/>
                </p:nvSpPr>
                <p:spPr>
                  <a:xfrm rot="-5400000">
                    <a:off x="-24395" y="1212937"/>
                    <a:ext cx="924300" cy="360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900">
                        <a:solidFill>
                          <a:schemeClr val="dk1"/>
                        </a:solidFill>
                        <a:latin typeface="Calibri"/>
                        <a:ea typeface="Calibri"/>
                        <a:cs typeface="Calibri"/>
                        <a:sym typeface="Calibri"/>
                      </a:rPr>
                      <a:t>Human (25)</a:t>
                    </a:r>
                    <a:endParaRPr sz="900">
                      <a:solidFill>
                        <a:schemeClr val="dk1"/>
                      </a:solidFill>
                      <a:latin typeface="Calibri"/>
                      <a:ea typeface="Calibri"/>
                      <a:cs typeface="Calibri"/>
                      <a:sym typeface="Calibri"/>
                    </a:endParaRPr>
                  </a:p>
                </p:txBody>
              </p:sp>
            </p:grpSp>
            <p:grpSp>
              <p:nvGrpSpPr>
                <p:cNvPr id="107" name="Google Shape;107;p15"/>
                <p:cNvGrpSpPr/>
                <p:nvPr/>
              </p:nvGrpSpPr>
              <p:grpSpPr>
                <a:xfrm>
                  <a:off x="266309" y="1825745"/>
                  <a:ext cx="2051116" cy="877500"/>
                  <a:chOff x="266309" y="2007570"/>
                  <a:chExt cx="2051116" cy="877500"/>
                </a:xfrm>
              </p:grpSpPr>
              <p:pic>
                <p:nvPicPr>
                  <p:cNvPr id="108" name="Google Shape;108;p15"/>
                  <p:cNvPicPr preferRelativeResize="0"/>
                  <p:nvPr/>
                </p:nvPicPr>
                <p:blipFill>
                  <a:blip r:embed="rId6">
                    <a:alphaModFix/>
                  </a:blip>
                  <a:stretch>
                    <a:fillRect/>
                  </a:stretch>
                </p:blipFill>
                <p:spPr>
                  <a:xfrm>
                    <a:off x="550728" y="2046128"/>
                    <a:ext cx="883338" cy="800397"/>
                  </a:xfrm>
                  <a:prstGeom prst="rect">
                    <a:avLst/>
                  </a:prstGeom>
                  <a:noFill/>
                  <a:ln>
                    <a:noFill/>
                  </a:ln>
                </p:spPr>
              </p:pic>
              <p:pic>
                <p:nvPicPr>
                  <p:cNvPr id="109" name="Google Shape;109;p15"/>
                  <p:cNvPicPr preferRelativeResize="0"/>
                  <p:nvPr/>
                </p:nvPicPr>
                <p:blipFill>
                  <a:blip r:embed="rId7">
                    <a:alphaModFix/>
                  </a:blip>
                  <a:stretch>
                    <a:fillRect/>
                  </a:stretch>
                </p:blipFill>
                <p:spPr>
                  <a:xfrm>
                    <a:off x="1434086" y="2046127"/>
                    <a:ext cx="883338" cy="800397"/>
                  </a:xfrm>
                  <a:prstGeom prst="rect">
                    <a:avLst/>
                  </a:prstGeom>
                  <a:noFill/>
                  <a:ln>
                    <a:noFill/>
                  </a:ln>
                </p:spPr>
              </p:pic>
              <p:sp>
                <p:nvSpPr>
                  <p:cNvPr id="110" name="Google Shape;110;p15"/>
                  <p:cNvSpPr txBox="1"/>
                  <p:nvPr/>
                </p:nvSpPr>
                <p:spPr>
                  <a:xfrm rot="-5400000">
                    <a:off x="-991" y="2274870"/>
                    <a:ext cx="877500" cy="342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a:solidFill>
                          <a:schemeClr val="dk1"/>
                        </a:solidFill>
                        <a:latin typeface="Calibri"/>
                        <a:ea typeface="Calibri"/>
                        <a:cs typeface="Calibri"/>
                        <a:sym typeface="Calibri"/>
                      </a:rPr>
                      <a:t>Vehicles (23)</a:t>
                    </a:r>
                    <a:endParaRPr sz="800">
                      <a:solidFill>
                        <a:schemeClr val="dk1"/>
                      </a:solidFill>
                      <a:latin typeface="Calibri"/>
                      <a:ea typeface="Calibri"/>
                      <a:cs typeface="Calibri"/>
                      <a:sym typeface="Calibri"/>
                    </a:endParaRPr>
                  </a:p>
                </p:txBody>
              </p:sp>
            </p:grpSp>
          </p:grpSp>
          <p:sp>
            <p:nvSpPr>
              <p:cNvPr id="111" name="Google Shape;111;p15"/>
              <p:cNvSpPr/>
              <p:nvPr/>
            </p:nvSpPr>
            <p:spPr>
              <a:xfrm>
                <a:off x="2529875" y="1693925"/>
                <a:ext cx="190500" cy="207900"/>
              </a:xfrm>
              <a:prstGeom prst="mathPlus">
                <a:avLst>
                  <a:gd fmla="val 23520" name="adj1"/>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2" name="Google Shape;112;p15"/>
              <p:cNvGrpSpPr/>
              <p:nvPr/>
            </p:nvGrpSpPr>
            <p:grpSpPr>
              <a:xfrm>
                <a:off x="2802550" y="974388"/>
                <a:ext cx="1206600" cy="2030275"/>
                <a:chOff x="2863150" y="974400"/>
                <a:chExt cx="1206600" cy="2030275"/>
              </a:xfrm>
            </p:grpSpPr>
            <p:pic>
              <p:nvPicPr>
                <p:cNvPr id="113" name="Google Shape;113;p15"/>
                <p:cNvPicPr preferRelativeResize="0"/>
                <p:nvPr/>
              </p:nvPicPr>
              <p:blipFill rotWithShape="1">
                <a:blip r:embed="rId8">
                  <a:alphaModFix/>
                </a:blip>
                <a:srcRect b="4826" l="4215" r="4933" t="7585"/>
                <a:stretch/>
              </p:blipFill>
              <p:spPr>
                <a:xfrm>
                  <a:off x="2886300" y="974400"/>
                  <a:ext cx="1160324" cy="1160325"/>
                </a:xfrm>
                <a:prstGeom prst="rect">
                  <a:avLst/>
                </a:prstGeom>
                <a:noFill/>
                <a:ln>
                  <a:noFill/>
                </a:ln>
              </p:spPr>
            </p:pic>
            <p:sp>
              <p:nvSpPr>
                <p:cNvPr id="114" name="Google Shape;114;p15"/>
                <p:cNvSpPr txBox="1"/>
                <p:nvPr/>
              </p:nvSpPr>
              <p:spPr>
                <a:xfrm>
                  <a:off x="2863150" y="2052175"/>
                  <a:ext cx="1206600" cy="952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chemeClr val="dk1"/>
                      </a:solidFill>
                      <a:latin typeface="Calibri"/>
                      <a:ea typeface="Calibri"/>
                      <a:cs typeface="Calibri"/>
                      <a:sym typeface="Calibri"/>
                    </a:rPr>
                    <a:t>Corresponding voxel activations for 9 brain regions (ROIs)</a:t>
                  </a:r>
                  <a:endParaRPr sz="1000">
                    <a:solidFill>
                      <a:schemeClr val="dk1"/>
                    </a:solidFill>
                    <a:latin typeface="Calibri"/>
                    <a:ea typeface="Calibri"/>
                    <a:cs typeface="Calibri"/>
                    <a:sym typeface="Calibri"/>
                  </a:endParaRPr>
                </a:p>
              </p:txBody>
            </p:sp>
          </p:grpSp>
        </p:grpSp>
      </p:grpSp>
      <p:grpSp>
        <p:nvGrpSpPr>
          <p:cNvPr id="115" name="Google Shape;115;p15"/>
          <p:cNvGrpSpPr/>
          <p:nvPr/>
        </p:nvGrpSpPr>
        <p:grpSpPr>
          <a:xfrm>
            <a:off x="4931678" y="861841"/>
            <a:ext cx="3277499" cy="1893128"/>
            <a:chOff x="4186977" y="861849"/>
            <a:chExt cx="3688800" cy="2342400"/>
          </a:xfrm>
        </p:grpSpPr>
        <p:sp>
          <p:nvSpPr>
            <p:cNvPr id="116" name="Google Shape;116;p15"/>
            <p:cNvSpPr txBox="1"/>
            <p:nvPr/>
          </p:nvSpPr>
          <p:spPr>
            <a:xfrm>
              <a:off x="4186977" y="861849"/>
              <a:ext cx="3688800" cy="2342400"/>
            </a:xfrm>
            <a:prstGeom prst="rect">
              <a:avLst/>
            </a:prstGeom>
            <a:noFill/>
            <a:ln cap="flat" cmpd="sng" w="9525">
              <a:solidFill>
                <a:schemeClr val="dk1"/>
              </a:solidFill>
              <a:prstDash val="dash"/>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sz="1300">
                <a:solidFill>
                  <a:schemeClr val="dk1"/>
                </a:solidFill>
                <a:latin typeface="Calibri"/>
                <a:ea typeface="Calibri"/>
                <a:cs typeface="Calibri"/>
                <a:sym typeface="Calibri"/>
              </a:endParaRPr>
            </a:p>
          </p:txBody>
        </p:sp>
        <p:grpSp>
          <p:nvGrpSpPr>
            <p:cNvPr id="117" name="Google Shape;117;p15"/>
            <p:cNvGrpSpPr/>
            <p:nvPr/>
          </p:nvGrpSpPr>
          <p:grpSpPr>
            <a:xfrm>
              <a:off x="4523497" y="956353"/>
              <a:ext cx="3210955" cy="2183814"/>
              <a:chOff x="4524338" y="861850"/>
              <a:chExt cx="3154800" cy="2098610"/>
            </a:xfrm>
          </p:grpSpPr>
          <p:pic>
            <p:nvPicPr>
              <p:cNvPr id="118" name="Google Shape;118;p15"/>
              <p:cNvPicPr preferRelativeResize="0"/>
              <p:nvPr/>
            </p:nvPicPr>
            <p:blipFill>
              <a:blip r:embed="rId9">
                <a:alphaModFix/>
              </a:blip>
              <a:stretch>
                <a:fillRect/>
              </a:stretch>
            </p:blipFill>
            <p:spPr>
              <a:xfrm>
                <a:off x="4572000" y="861850"/>
                <a:ext cx="2918751" cy="1432800"/>
              </a:xfrm>
              <a:prstGeom prst="rect">
                <a:avLst/>
              </a:prstGeom>
              <a:noFill/>
              <a:ln>
                <a:noFill/>
              </a:ln>
            </p:spPr>
          </p:pic>
          <p:sp>
            <p:nvSpPr>
              <p:cNvPr id="119" name="Google Shape;119;p15"/>
              <p:cNvSpPr txBox="1"/>
              <p:nvPr/>
            </p:nvSpPr>
            <p:spPr>
              <a:xfrm>
                <a:off x="4524338" y="2338260"/>
                <a:ext cx="3154800" cy="622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dk1"/>
                    </a:solidFill>
                    <a:latin typeface="Calibri"/>
                    <a:ea typeface="Calibri"/>
                    <a:cs typeface="Calibri"/>
                    <a:sym typeface="Calibri"/>
                  </a:rPr>
                  <a:t>Computing difference between videos using RDM (same category = 0, different = 1)</a:t>
                </a:r>
                <a:endParaRPr sz="1100">
                  <a:solidFill>
                    <a:schemeClr val="dk1"/>
                  </a:solidFill>
                  <a:latin typeface="Calibri"/>
                  <a:ea typeface="Calibri"/>
                  <a:cs typeface="Calibri"/>
                  <a:sym typeface="Calibri"/>
                </a:endParaRPr>
              </a:p>
            </p:txBody>
          </p:sp>
        </p:grpSp>
      </p:grpSp>
      <p:sp>
        <p:nvSpPr>
          <p:cNvPr id="120" name="Google Shape;120;p15"/>
          <p:cNvSpPr/>
          <p:nvPr/>
        </p:nvSpPr>
        <p:spPr>
          <a:xfrm>
            <a:off x="4090425" y="1532650"/>
            <a:ext cx="630000" cy="1992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1" name="Google Shape;121;p15"/>
          <p:cNvGrpSpPr/>
          <p:nvPr/>
        </p:nvGrpSpPr>
        <p:grpSpPr>
          <a:xfrm>
            <a:off x="4931671" y="3033525"/>
            <a:ext cx="3287827" cy="1677600"/>
            <a:chOff x="311725" y="3034800"/>
            <a:chExt cx="3688800" cy="1677600"/>
          </a:xfrm>
        </p:grpSpPr>
        <p:sp>
          <p:nvSpPr>
            <p:cNvPr id="122" name="Google Shape;122;p15"/>
            <p:cNvSpPr txBox="1"/>
            <p:nvPr/>
          </p:nvSpPr>
          <p:spPr>
            <a:xfrm>
              <a:off x="311725" y="3034800"/>
              <a:ext cx="3688800" cy="1677600"/>
            </a:xfrm>
            <a:prstGeom prst="rect">
              <a:avLst/>
            </a:prstGeom>
            <a:noFill/>
            <a:ln cap="flat" cmpd="sng" w="9525">
              <a:solidFill>
                <a:schemeClr val="dk1"/>
              </a:solidFill>
              <a:prstDash val="dash"/>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sz="1300">
                <a:solidFill>
                  <a:schemeClr val="dk1"/>
                </a:solidFill>
                <a:latin typeface="Calibri"/>
                <a:ea typeface="Calibri"/>
                <a:cs typeface="Calibri"/>
                <a:sym typeface="Calibri"/>
              </a:endParaRPr>
            </a:p>
          </p:txBody>
        </p:sp>
        <p:grpSp>
          <p:nvGrpSpPr>
            <p:cNvPr id="123" name="Google Shape;123;p15"/>
            <p:cNvGrpSpPr/>
            <p:nvPr/>
          </p:nvGrpSpPr>
          <p:grpSpPr>
            <a:xfrm>
              <a:off x="415625" y="3181775"/>
              <a:ext cx="3411725" cy="1190042"/>
              <a:chOff x="415625" y="3181775"/>
              <a:chExt cx="3411725" cy="1190042"/>
            </a:xfrm>
          </p:grpSpPr>
          <p:grpSp>
            <p:nvGrpSpPr>
              <p:cNvPr id="124" name="Google Shape;124;p15"/>
              <p:cNvGrpSpPr/>
              <p:nvPr/>
            </p:nvGrpSpPr>
            <p:grpSpPr>
              <a:xfrm>
                <a:off x="415625" y="3181775"/>
                <a:ext cx="1552234" cy="1190042"/>
                <a:chOff x="415625" y="3181775"/>
                <a:chExt cx="1552234" cy="1190042"/>
              </a:xfrm>
            </p:grpSpPr>
            <p:pic>
              <p:nvPicPr>
                <p:cNvPr id="125" name="Google Shape;125;p15"/>
                <p:cNvPicPr preferRelativeResize="0"/>
                <p:nvPr/>
              </p:nvPicPr>
              <p:blipFill rotWithShape="1">
                <a:blip r:embed="rId10">
                  <a:alphaModFix/>
                </a:blip>
                <a:srcRect b="9526" l="5768" r="15098" t="0"/>
                <a:stretch/>
              </p:blipFill>
              <p:spPr>
                <a:xfrm>
                  <a:off x="415625" y="3181775"/>
                  <a:ext cx="1039100" cy="848825"/>
                </a:xfrm>
                <a:prstGeom prst="rect">
                  <a:avLst/>
                </a:prstGeom>
                <a:noFill/>
                <a:ln>
                  <a:noFill/>
                </a:ln>
              </p:spPr>
            </p:pic>
            <p:pic>
              <p:nvPicPr>
                <p:cNvPr id="126" name="Google Shape;126;p15"/>
                <p:cNvPicPr preferRelativeResize="0"/>
                <p:nvPr/>
              </p:nvPicPr>
              <p:blipFill rotWithShape="1">
                <a:blip r:embed="rId11">
                  <a:alphaModFix/>
                </a:blip>
                <a:srcRect b="10301" l="6181" r="18152" t="2170"/>
                <a:stretch/>
              </p:blipFill>
              <p:spPr>
                <a:xfrm>
                  <a:off x="632100" y="3407075"/>
                  <a:ext cx="1042416" cy="850392"/>
                </a:xfrm>
                <a:prstGeom prst="rect">
                  <a:avLst/>
                </a:prstGeom>
                <a:noFill/>
                <a:ln>
                  <a:noFill/>
                </a:ln>
              </p:spPr>
            </p:pic>
            <p:pic>
              <p:nvPicPr>
                <p:cNvPr id="127" name="Google Shape;127;p15"/>
                <p:cNvPicPr preferRelativeResize="0"/>
                <p:nvPr/>
              </p:nvPicPr>
              <p:blipFill rotWithShape="1">
                <a:blip r:embed="rId12">
                  <a:alphaModFix/>
                </a:blip>
                <a:srcRect b="10405" l="5534" r="19576" t="5135"/>
                <a:stretch/>
              </p:blipFill>
              <p:spPr>
                <a:xfrm>
                  <a:off x="925443" y="3521425"/>
                  <a:ext cx="1042416" cy="850392"/>
                </a:xfrm>
                <a:prstGeom prst="rect">
                  <a:avLst/>
                </a:prstGeom>
                <a:noFill/>
                <a:ln>
                  <a:noFill/>
                </a:ln>
              </p:spPr>
            </p:pic>
          </p:grpSp>
          <p:sp>
            <p:nvSpPr>
              <p:cNvPr id="128" name="Google Shape;128;p15"/>
              <p:cNvSpPr txBox="1"/>
              <p:nvPr/>
            </p:nvSpPr>
            <p:spPr>
              <a:xfrm>
                <a:off x="2043550" y="3334075"/>
                <a:ext cx="1783800" cy="1031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dk1"/>
                    </a:solidFill>
                    <a:latin typeface="Calibri"/>
                    <a:ea typeface="Calibri"/>
                    <a:cs typeface="Calibri"/>
                    <a:sym typeface="Calibri"/>
                  </a:rPr>
                  <a:t>RDM of voxel activations for human vs vehicles videos in different brain regions (visual system)</a:t>
                </a:r>
                <a:endParaRPr sz="1100">
                  <a:solidFill>
                    <a:schemeClr val="dk1"/>
                  </a:solidFill>
                  <a:latin typeface="Calibri"/>
                  <a:ea typeface="Calibri"/>
                  <a:cs typeface="Calibri"/>
                  <a:sym typeface="Calibri"/>
                </a:endParaRPr>
              </a:p>
            </p:txBody>
          </p:sp>
        </p:grpSp>
      </p:grpSp>
      <p:sp>
        <p:nvSpPr>
          <p:cNvPr id="129" name="Google Shape;129;p15"/>
          <p:cNvSpPr/>
          <p:nvPr/>
        </p:nvSpPr>
        <p:spPr>
          <a:xfrm>
            <a:off x="8382000" y="2208075"/>
            <a:ext cx="398400" cy="1134300"/>
          </a:xfrm>
          <a:prstGeom prst="curvedLeftArrow">
            <a:avLst>
              <a:gd fmla="val 25000" name="adj1"/>
              <a:gd fmla="val 50000" name="adj2"/>
              <a:gd fmla="val 2500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0" name="Google Shape;130;p15"/>
          <p:cNvPicPr preferRelativeResize="0"/>
          <p:nvPr/>
        </p:nvPicPr>
        <p:blipFill>
          <a:blip r:embed="rId13">
            <a:alphaModFix/>
          </a:blip>
          <a:stretch>
            <a:fillRect/>
          </a:stretch>
        </p:blipFill>
        <p:spPr>
          <a:xfrm>
            <a:off x="8219550" y="105525"/>
            <a:ext cx="708600" cy="708600"/>
          </a:xfrm>
          <a:prstGeom prst="rect">
            <a:avLst/>
          </a:prstGeom>
          <a:noFill/>
          <a:ln>
            <a:noFill/>
          </a:ln>
        </p:spPr>
      </p:pic>
      <p:pic>
        <p:nvPicPr>
          <p:cNvPr id="131" name="Google Shape;131;p15"/>
          <p:cNvPicPr preferRelativeResize="0"/>
          <p:nvPr/>
        </p:nvPicPr>
        <p:blipFill rotWithShape="1">
          <a:blip r:embed="rId14">
            <a:alphaModFix/>
          </a:blip>
          <a:srcRect b="0" l="0" r="0" t="0"/>
          <a:stretch/>
        </p:blipFill>
        <p:spPr>
          <a:xfrm>
            <a:off x="7486916" y="105525"/>
            <a:ext cx="708600" cy="703465"/>
          </a:xfrm>
          <a:prstGeom prst="rect">
            <a:avLst/>
          </a:prstGeom>
          <a:noFill/>
          <a:ln>
            <a:noFill/>
          </a:ln>
        </p:spPr>
      </p:pic>
      <p:grpSp>
        <p:nvGrpSpPr>
          <p:cNvPr id="132" name="Google Shape;132;p15"/>
          <p:cNvGrpSpPr/>
          <p:nvPr/>
        </p:nvGrpSpPr>
        <p:grpSpPr>
          <a:xfrm>
            <a:off x="398275" y="3033500"/>
            <a:ext cx="3481000" cy="1677600"/>
            <a:chOff x="398279" y="3033525"/>
            <a:chExt cx="3990600" cy="1677600"/>
          </a:xfrm>
        </p:grpSpPr>
        <p:sp>
          <p:nvSpPr>
            <p:cNvPr id="133" name="Google Shape;133;p15"/>
            <p:cNvSpPr txBox="1"/>
            <p:nvPr/>
          </p:nvSpPr>
          <p:spPr>
            <a:xfrm>
              <a:off x="398279" y="3033525"/>
              <a:ext cx="3990600" cy="1677600"/>
            </a:xfrm>
            <a:prstGeom prst="rect">
              <a:avLst/>
            </a:prstGeom>
            <a:noFill/>
            <a:ln cap="flat" cmpd="sng" w="9525">
              <a:solidFill>
                <a:schemeClr val="dk1"/>
              </a:solidFill>
              <a:prstDash val="dash"/>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sz="1300">
                <a:solidFill>
                  <a:schemeClr val="dk1"/>
                </a:solidFill>
                <a:latin typeface="Calibri"/>
                <a:ea typeface="Calibri"/>
                <a:cs typeface="Calibri"/>
                <a:sym typeface="Calibri"/>
              </a:endParaRPr>
            </a:p>
          </p:txBody>
        </p:sp>
        <p:grpSp>
          <p:nvGrpSpPr>
            <p:cNvPr id="134" name="Google Shape;134;p15"/>
            <p:cNvGrpSpPr/>
            <p:nvPr/>
          </p:nvGrpSpPr>
          <p:grpSpPr>
            <a:xfrm>
              <a:off x="528205" y="3129100"/>
              <a:ext cx="3860520" cy="1301525"/>
              <a:chOff x="528205" y="3129100"/>
              <a:chExt cx="3860520" cy="1301525"/>
            </a:xfrm>
          </p:grpSpPr>
          <p:pic>
            <p:nvPicPr>
              <p:cNvPr id="135" name="Google Shape;135;p15"/>
              <p:cNvPicPr preferRelativeResize="0"/>
              <p:nvPr/>
            </p:nvPicPr>
            <p:blipFill>
              <a:blip r:embed="rId15">
                <a:alphaModFix/>
              </a:blip>
              <a:stretch>
                <a:fillRect/>
              </a:stretch>
            </p:blipFill>
            <p:spPr>
              <a:xfrm>
                <a:off x="528205" y="3129100"/>
                <a:ext cx="1106275" cy="1301525"/>
              </a:xfrm>
              <a:prstGeom prst="rect">
                <a:avLst/>
              </a:prstGeom>
              <a:noFill/>
              <a:ln>
                <a:noFill/>
              </a:ln>
            </p:spPr>
          </p:pic>
          <p:pic>
            <p:nvPicPr>
              <p:cNvPr id="136" name="Google Shape;136;p15"/>
              <p:cNvPicPr preferRelativeResize="0"/>
              <p:nvPr/>
            </p:nvPicPr>
            <p:blipFill>
              <a:blip r:embed="rId16">
                <a:alphaModFix/>
              </a:blip>
              <a:stretch>
                <a:fillRect/>
              </a:stretch>
            </p:blipFill>
            <p:spPr>
              <a:xfrm>
                <a:off x="1663208" y="3135225"/>
                <a:ext cx="1106424" cy="1289304"/>
              </a:xfrm>
              <a:prstGeom prst="rect">
                <a:avLst/>
              </a:prstGeom>
              <a:noFill/>
              <a:ln>
                <a:noFill/>
              </a:ln>
            </p:spPr>
          </p:pic>
          <p:sp>
            <p:nvSpPr>
              <p:cNvPr id="137" name="Google Shape;137;p15"/>
              <p:cNvSpPr txBox="1"/>
              <p:nvPr/>
            </p:nvSpPr>
            <p:spPr>
              <a:xfrm>
                <a:off x="2769625" y="3433500"/>
                <a:ext cx="1619100" cy="69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dk1"/>
                    </a:solidFill>
                    <a:latin typeface="Calibri"/>
                    <a:ea typeface="Calibri"/>
                    <a:cs typeface="Calibri"/>
                    <a:sym typeface="Calibri"/>
                  </a:rPr>
                  <a:t>Information-based mapping using searchlight analysis </a:t>
                </a:r>
                <a:endParaRPr sz="1100">
                  <a:solidFill>
                    <a:schemeClr val="dk1"/>
                  </a:solidFill>
                  <a:latin typeface="Calibri"/>
                  <a:ea typeface="Calibri"/>
                  <a:cs typeface="Calibri"/>
                  <a:sym typeface="Calibri"/>
                </a:endParaRPr>
              </a:p>
            </p:txBody>
          </p:sp>
        </p:grpSp>
      </p:grpSp>
      <p:sp>
        <p:nvSpPr>
          <p:cNvPr id="138" name="Google Shape;138;p15"/>
          <p:cNvSpPr/>
          <p:nvPr/>
        </p:nvSpPr>
        <p:spPr>
          <a:xfrm>
            <a:off x="4078425" y="3567550"/>
            <a:ext cx="642000" cy="199200"/>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142" name="Shape 142"/>
        <p:cNvGrpSpPr/>
        <p:nvPr/>
      </p:nvGrpSpPr>
      <p:grpSpPr>
        <a:xfrm>
          <a:off x="0" y="0"/>
          <a:ext cx="0" cy="0"/>
          <a:chOff x="0" y="0"/>
          <a:chExt cx="0" cy="0"/>
        </a:xfrm>
      </p:grpSpPr>
      <p:sp>
        <p:nvSpPr>
          <p:cNvPr id="143" name="Google Shape;143;p16"/>
          <p:cNvSpPr txBox="1"/>
          <p:nvPr>
            <p:ph type="title"/>
          </p:nvPr>
        </p:nvSpPr>
        <p:spPr>
          <a:xfrm>
            <a:off x="311700" y="3101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solidFill>
                  <a:schemeClr val="lt1"/>
                </a:solidFill>
                <a:latin typeface="Calibri"/>
                <a:ea typeface="Calibri"/>
                <a:cs typeface="Calibri"/>
                <a:sym typeface="Calibri"/>
              </a:rPr>
              <a:t>Results and Conclusion</a:t>
            </a:r>
            <a:endParaRPr b="1">
              <a:solidFill>
                <a:schemeClr val="lt1"/>
              </a:solidFill>
              <a:latin typeface="Calibri"/>
              <a:ea typeface="Calibri"/>
              <a:cs typeface="Calibri"/>
              <a:sym typeface="Calibri"/>
            </a:endParaRPr>
          </a:p>
        </p:txBody>
      </p:sp>
      <p:grpSp>
        <p:nvGrpSpPr>
          <p:cNvPr id="144" name="Google Shape;144;p16"/>
          <p:cNvGrpSpPr/>
          <p:nvPr/>
        </p:nvGrpSpPr>
        <p:grpSpPr>
          <a:xfrm>
            <a:off x="0" y="4804800"/>
            <a:ext cx="9144000" cy="351025"/>
            <a:chOff x="0" y="4804800"/>
            <a:chExt cx="9144000" cy="351025"/>
          </a:xfrm>
        </p:grpSpPr>
        <p:sp>
          <p:nvSpPr>
            <p:cNvPr id="145" name="Google Shape;145;p16"/>
            <p:cNvSpPr txBox="1"/>
            <p:nvPr/>
          </p:nvSpPr>
          <p:spPr>
            <a:xfrm>
              <a:off x="0" y="4804800"/>
              <a:ext cx="9144000" cy="338700"/>
            </a:xfrm>
            <a:prstGeom prst="rect">
              <a:avLst/>
            </a:prstGeom>
            <a:solidFill>
              <a:schemeClr val="dk1"/>
            </a:solidFill>
            <a:ln>
              <a:noFill/>
            </a:ln>
          </p:spPr>
          <p:txBody>
            <a:bodyPr anchorCtr="0" anchor="ctr" bIns="91425" lIns="91425" spcFirstLastPara="1" rIns="91425" wrap="square" tIns="91425">
              <a:spAutoFit/>
            </a:bodyPr>
            <a:lstStyle/>
            <a:p>
              <a:pPr indent="0" lvl="0" marL="0" rtl="0" algn="l">
                <a:spcBef>
                  <a:spcPts val="0"/>
                </a:spcBef>
                <a:spcAft>
                  <a:spcPts val="0"/>
                </a:spcAft>
                <a:buNone/>
              </a:pPr>
              <a:r>
                <a:t/>
              </a:r>
              <a:endParaRPr sz="1000"/>
            </a:p>
          </p:txBody>
        </p:sp>
        <p:sp>
          <p:nvSpPr>
            <p:cNvPr id="146" name="Google Shape;146;p16"/>
            <p:cNvSpPr txBox="1"/>
            <p:nvPr/>
          </p:nvSpPr>
          <p:spPr>
            <a:xfrm>
              <a:off x="8472450" y="4821325"/>
              <a:ext cx="548700" cy="3345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200">
                  <a:solidFill>
                    <a:srgbClr val="202729"/>
                  </a:solidFill>
                  <a:highlight>
                    <a:schemeClr val="dk1"/>
                  </a:highlight>
                </a:rPr>
                <a:t>‹#›</a:t>
              </a:fld>
              <a:endParaRPr sz="1200">
                <a:solidFill>
                  <a:srgbClr val="202729"/>
                </a:solidFill>
                <a:highlight>
                  <a:schemeClr val="dk1"/>
                </a:highlight>
              </a:endParaRPr>
            </a:p>
          </p:txBody>
        </p:sp>
        <p:sp>
          <p:nvSpPr>
            <p:cNvPr id="147" name="Google Shape;147;p16"/>
            <p:cNvSpPr txBox="1"/>
            <p:nvPr/>
          </p:nvSpPr>
          <p:spPr>
            <a:xfrm>
              <a:off x="5043525" y="4806900"/>
              <a:ext cx="3539100" cy="3345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200"/>
                <a:buFont typeface="Arial"/>
                <a:buNone/>
              </a:pPr>
              <a:r>
                <a:rPr b="1" lang="en" sz="1200">
                  <a:highlight>
                    <a:schemeClr val="dk1"/>
                  </a:highlight>
                </a:rPr>
                <a:t>The Wiggly Caterpillars</a:t>
              </a:r>
              <a:endParaRPr b="1" i="0" sz="1200" u="none" cap="none" strike="noStrike">
                <a:solidFill>
                  <a:srgbClr val="000000"/>
                </a:solidFill>
                <a:highlight>
                  <a:schemeClr val="dk1"/>
                </a:highlight>
                <a:latin typeface="Arial"/>
                <a:ea typeface="Arial"/>
                <a:cs typeface="Arial"/>
                <a:sym typeface="Arial"/>
              </a:endParaRPr>
            </a:p>
            <a:p>
              <a:pPr indent="0" lvl="0" marL="0" marR="0" rtl="0" algn="r">
                <a:lnSpc>
                  <a:spcPct val="100000"/>
                </a:lnSpc>
                <a:spcBef>
                  <a:spcPts val="0"/>
                </a:spcBef>
                <a:spcAft>
                  <a:spcPts val="0"/>
                </a:spcAft>
                <a:buClr>
                  <a:srgbClr val="000000"/>
                </a:buClr>
                <a:buSzPts val="1200"/>
                <a:buFont typeface="Arial"/>
                <a:buNone/>
              </a:pPr>
              <a:r>
                <a:t/>
              </a:r>
              <a:endParaRPr b="1" i="0" sz="1200" u="none" cap="none" strike="noStrike">
                <a:solidFill>
                  <a:srgbClr val="000000"/>
                </a:solidFill>
                <a:highlight>
                  <a:schemeClr val="dk1"/>
                </a:highlight>
                <a:latin typeface="Arial"/>
                <a:ea typeface="Arial"/>
                <a:cs typeface="Arial"/>
                <a:sym typeface="Arial"/>
              </a:endParaRPr>
            </a:p>
          </p:txBody>
        </p:sp>
        <p:sp>
          <p:nvSpPr>
            <p:cNvPr id="148" name="Google Shape;148;p16"/>
            <p:cNvSpPr txBox="1"/>
            <p:nvPr/>
          </p:nvSpPr>
          <p:spPr>
            <a:xfrm>
              <a:off x="0" y="4818300"/>
              <a:ext cx="4092300" cy="311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1" lang="en" sz="1200">
                  <a:solidFill>
                    <a:schemeClr val="lt1"/>
                  </a:solidFill>
                </a:rPr>
                <a:t>Semantic Representation of Humans VS Vehicles</a:t>
              </a:r>
              <a:endParaRPr b="1" i="0" sz="1200" u="none" cap="none" strike="noStrike">
                <a:solidFill>
                  <a:schemeClr val="lt1"/>
                </a:solidFill>
                <a:latin typeface="Arial"/>
                <a:ea typeface="Arial"/>
                <a:cs typeface="Arial"/>
                <a:sym typeface="Arial"/>
              </a:endParaRPr>
            </a:p>
          </p:txBody>
        </p:sp>
        <p:pic>
          <p:nvPicPr>
            <p:cNvPr id="149" name="Google Shape;149;p16"/>
            <p:cNvPicPr preferRelativeResize="0"/>
            <p:nvPr/>
          </p:nvPicPr>
          <p:blipFill rotWithShape="1">
            <a:blip r:embed="rId3">
              <a:alphaModFix/>
            </a:blip>
            <a:srcRect b="0" l="0" r="0" t="0"/>
            <a:stretch/>
          </p:blipFill>
          <p:spPr>
            <a:xfrm>
              <a:off x="4456188" y="4832150"/>
              <a:ext cx="313980" cy="311700"/>
            </a:xfrm>
            <a:prstGeom prst="rect">
              <a:avLst/>
            </a:prstGeom>
            <a:noFill/>
            <a:ln>
              <a:noFill/>
            </a:ln>
          </p:spPr>
        </p:pic>
      </p:grpSp>
      <p:pic>
        <p:nvPicPr>
          <p:cNvPr id="150" name="Google Shape;150;p16"/>
          <p:cNvPicPr preferRelativeResize="0"/>
          <p:nvPr/>
        </p:nvPicPr>
        <p:blipFill>
          <a:blip r:embed="rId4">
            <a:alphaModFix/>
          </a:blip>
          <a:stretch>
            <a:fillRect/>
          </a:stretch>
        </p:blipFill>
        <p:spPr>
          <a:xfrm>
            <a:off x="8219550" y="105525"/>
            <a:ext cx="708600" cy="708600"/>
          </a:xfrm>
          <a:prstGeom prst="rect">
            <a:avLst/>
          </a:prstGeom>
          <a:noFill/>
          <a:ln>
            <a:noFill/>
          </a:ln>
        </p:spPr>
      </p:pic>
      <p:pic>
        <p:nvPicPr>
          <p:cNvPr id="151" name="Google Shape;151;p16"/>
          <p:cNvPicPr preferRelativeResize="0"/>
          <p:nvPr/>
        </p:nvPicPr>
        <p:blipFill rotWithShape="1">
          <a:blip r:embed="rId5">
            <a:alphaModFix/>
          </a:blip>
          <a:srcRect b="0" l="0" r="0" t="0"/>
          <a:stretch/>
        </p:blipFill>
        <p:spPr>
          <a:xfrm>
            <a:off x="7486916" y="105525"/>
            <a:ext cx="708600" cy="703465"/>
          </a:xfrm>
          <a:prstGeom prst="rect">
            <a:avLst/>
          </a:prstGeom>
          <a:noFill/>
          <a:ln>
            <a:noFill/>
          </a:ln>
        </p:spPr>
      </p:pic>
      <p:grpSp>
        <p:nvGrpSpPr>
          <p:cNvPr id="152" name="Google Shape;152;p16"/>
          <p:cNvGrpSpPr/>
          <p:nvPr/>
        </p:nvGrpSpPr>
        <p:grpSpPr>
          <a:xfrm>
            <a:off x="0" y="4804800"/>
            <a:ext cx="9144000" cy="351025"/>
            <a:chOff x="0" y="4804800"/>
            <a:chExt cx="9144000" cy="351025"/>
          </a:xfrm>
        </p:grpSpPr>
        <p:sp>
          <p:nvSpPr>
            <p:cNvPr id="153" name="Google Shape;153;p16"/>
            <p:cNvSpPr txBox="1"/>
            <p:nvPr/>
          </p:nvSpPr>
          <p:spPr>
            <a:xfrm>
              <a:off x="0" y="4804800"/>
              <a:ext cx="9144000" cy="338700"/>
            </a:xfrm>
            <a:prstGeom prst="rect">
              <a:avLst/>
            </a:prstGeom>
            <a:solidFill>
              <a:schemeClr val="dk1"/>
            </a:solidFill>
            <a:ln>
              <a:noFill/>
            </a:ln>
          </p:spPr>
          <p:txBody>
            <a:bodyPr anchorCtr="0" anchor="ctr" bIns="91425" lIns="91425" spcFirstLastPara="1" rIns="91425" wrap="square" tIns="91425">
              <a:spAutoFit/>
            </a:bodyPr>
            <a:lstStyle/>
            <a:p>
              <a:pPr indent="0" lvl="0" marL="0" rtl="0" algn="l">
                <a:spcBef>
                  <a:spcPts val="0"/>
                </a:spcBef>
                <a:spcAft>
                  <a:spcPts val="0"/>
                </a:spcAft>
                <a:buNone/>
              </a:pPr>
              <a:r>
                <a:t/>
              </a:r>
              <a:endParaRPr sz="1000"/>
            </a:p>
          </p:txBody>
        </p:sp>
        <p:sp>
          <p:nvSpPr>
            <p:cNvPr id="154" name="Google Shape;154;p16"/>
            <p:cNvSpPr txBox="1"/>
            <p:nvPr/>
          </p:nvSpPr>
          <p:spPr>
            <a:xfrm>
              <a:off x="8472450" y="4821325"/>
              <a:ext cx="548700" cy="3345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200">
                  <a:solidFill>
                    <a:srgbClr val="202729"/>
                  </a:solidFill>
                  <a:highlight>
                    <a:schemeClr val="dk1"/>
                  </a:highlight>
                </a:rPr>
                <a:t>‹#›</a:t>
              </a:fld>
              <a:endParaRPr sz="1200">
                <a:solidFill>
                  <a:srgbClr val="202729"/>
                </a:solidFill>
                <a:highlight>
                  <a:schemeClr val="dk1"/>
                </a:highlight>
              </a:endParaRPr>
            </a:p>
          </p:txBody>
        </p:sp>
        <p:sp>
          <p:nvSpPr>
            <p:cNvPr id="155" name="Google Shape;155;p16"/>
            <p:cNvSpPr txBox="1"/>
            <p:nvPr/>
          </p:nvSpPr>
          <p:spPr>
            <a:xfrm>
              <a:off x="5043525" y="4806900"/>
              <a:ext cx="3539100" cy="3345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200"/>
                <a:buFont typeface="Arial"/>
                <a:buNone/>
              </a:pPr>
              <a:r>
                <a:rPr b="1" lang="en" sz="1200">
                  <a:highlight>
                    <a:schemeClr val="dk1"/>
                  </a:highlight>
                </a:rPr>
                <a:t>Scholarly Bears</a:t>
              </a:r>
              <a:endParaRPr b="1" i="0" sz="1200" u="none" cap="none" strike="noStrike">
                <a:solidFill>
                  <a:srgbClr val="000000"/>
                </a:solidFill>
                <a:highlight>
                  <a:schemeClr val="dk1"/>
                </a:highlight>
                <a:latin typeface="Arial"/>
                <a:ea typeface="Arial"/>
                <a:cs typeface="Arial"/>
                <a:sym typeface="Arial"/>
              </a:endParaRPr>
            </a:p>
            <a:p>
              <a:pPr indent="0" lvl="0" marL="0" marR="0" rtl="0" algn="r">
                <a:lnSpc>
                  <a:spcPct val="100000"/>
                </a:lnSpc>
                <a:spcBef>
                  <a:spcPts val="0"/>
                </a:spcBef>
                <a:spcAft>
                  <a:spcPts val="0"/>
                </a:spcAft>
                <a:buClr>
                  <a:srgbClr val="000000"/>
                </a:buClr>
                <a:buSzPts val="1200"/>
                <a:buFont typeface="Arial"/>
                <a:buNone/>
              </a:pPr>
              <a:r>
                <a:t/>
              </a:r>
              <a:endParaRPr b="1" i="0" sz="1200" u="none" cap="none" strike="noStrike">
                <a:solidFill>
                  <a:srgbClr val="000000"/>
                </a:solidFill>
                <a:highlight>
                  <a:schemeClr val="dk1"/>
                </a:highlight>
                <a:latin typeface="Arial"/>
                <a:ea typeface="Arial"/>
                <a:cs typeface="Arial"/>
                <a:sym typeface="Arial"/>
              </a:endParaRPr>
            </a:p>
          </p:txBody>
        </p:sp>
        <p:sp>
          <p:nvSpPr>
            <p:cNvPr id="156" name="Google Shape;156;p16"/>
            <p:cNvSpPr txBox="1"/>
            <p:nvPr/>
          </p:nvSpPr>
          <p:spPr>
            <a:xfrm>
              <a:off x="0" y="4818300"/>
              <a:ext cx="4092300" cy="311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1" lang="en" sz="1200">
                  <a:solidFill>
                    <a:schemeClr val="lt1"/>
                  </a:solidFill>
                </a:rPr>
                <a:t>Semantic Representation of Humans VS Vehicles</a:t>
              </a:r>
              <a:endParaRPr b="1" i="0" sz="1200" u="none" cap="none" strike="noStrike">
                <a:solidFill>
                  <a:schemeClr val="lt1"/>
                </a:solidFill>
                <a:latin typeface="Arial"/>
                <a:ea typeface="Arial"/>
                <a:cs typeface="Arial"/>
                <a:sym typeface="Arial"/>
              </a:endParaRPr>
            </a:p>
          </p:txBody>
        </p:sp>
        <p:pic>
          <p:nvPicPr>
            <p:cNvPr id="157" name="Google Shape;157;p16"/>
            <p:cNvPicPr preferRelativeResize="0"/>
            <p:nvPr/>
          </p:nvPicPr>
          <p:blipFill rotWithShape="1">
            <a:blip r:embed="rId3">
              <a:alphaModFix/>
            </a:blip>
            <a:srcRect b="0" l="0" r="0" t="0"/>
            <a:stretch/>
          </p:blipFill>
          <p:spPr>
            <a:xfrm>
              <a:off x="4456188" y="4832150"/>
              <a:ext cx="313980" cy="311700"/>
            </a:xfrm>
            <a:prstGeom prst="rect">
              <a:avLst/>
            </a:prstGeom>
            <a:noFill/>
            <a:ln>
              <a:noFill/>
            </a:ln>
          </p:spPr>
        </p:pic>
      </p:grpSp>
      <p:grpSp>
        <p:nvGrpSpPr>
          <p:cNvPr id="158" name="Google Shape;158;p16"/>
          <p:cNvGrpSpPr/>
          <p:nvPr/>
        </p:nvGrpSpPr>
        <p:grpSpPr>
          <a:xfrm>
            <a:off x="0" y="4804800"/>
            <a:ext cx="9144000" cy="351025"/>
            <a:chOff x="0" y="4804800"/>
            <a:chExt cx="9144000" cy="351025"/>
          </a:xfrm>
        </p:grpSpPr>
        <p:sp>
          <p:nvSpPr>
            <p:cNvPr id="159" name="Google Shape;159;p16"/>
            <p:cNvSpPr txBox="1"/>
            <p:nvPr/>
          </p:nvSpPr>
          <p:spPr>
            <a:xfrm>
              <a:off x="0" y="4804800"/>
              <a:ext cx="9144000" cy="338700"/>
            </a:xfrm>
            <a:prstGeom prst="rect">
              <a:avLst/>
            </a:prstGeom>
            <a:solidFill>
              <a:schemeClr val="dk1"/>
            </a:solidFill>
            <a:ln>
              <a:noFill/>
            </a:ln>
          </p:spPr>
          <p:txBody>
            <a:bodyPr anchorCtr="0" anchor="ctr" bIns="91425" lIns="91425" spcFirstLastPara="1" rIns="91425" wrap="square" tIns="91425">
              <a:spAutoFit/>
            </a:bodyPr>
            <a:lstStyle/>
            <a:p>
              <a:pPr indent="0" lvl="0" marL="0" rtl="0" algn="l">
                <a:spcBef>
                  <a:spcPts val="0"/>
                </a:spcBef>
                <a:spcAft>
                  <a:spcPts val="0"/>
                </a:spcAft>
                <a:buNone/>
              </a:pPr>
              <a:r>
                <a:t/>
              </a:r>
              <a:endParaRPr sz="1000"/>
            </a:p>
          </p:txBody>
        </p:sp>
        <p:sp>
          <p:nvSpPr>
            <p:cNvPr id="160" name="Google Shape;160;p16"/>
            <p:cNvSpPr txBox="1"/>
            <p:nvPr/>
          </p:nvSpPr>
          <p:spPr>
            <a:xfrm>
              <a:off x="8472450" y="4821325"/>
              <a:ext cx="548700" cy="3345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200">
                  <a:solidFill>
                    <a:srgbClr val="202729"/>
                  </a:solidFill>
                  <a:highlight>
                    <a:schemeClr val="dk1"/>
                  </a:highlight>
                  <a:latin typeface="Calibri"/>
                  <a:ea typeface="Calibri"/>
                  <a:cs typeface="Calibri"/>
                  <a:sym typeface="Calibri"/>
                </a:rPr>
                <a:t>‹#›</a:t>
              </a:fld>
              <a:endParaRPr sz="1200">
                <a:solidFill>
                  <a:srgbClr val="202729"/>
                </a:solidFill>
                <a:highlight>
                  <a:schemeClr val="dk1"/>
                </a:highlight>
                <a:latin typeface="Calibri"/>
                <a:ea typeface="Calibri"/>
                <a:cs typeface="Calibri"/>
                <a:sym typeface="Calibri"/>
              </a:endParaRPr>
            </a:p>
          </p:txBody>
        </p:sp>
        <p:sp>
          <p:nvSpPr>
            <p:cNvPr id="161" name="Google Shape;161;p16"/>
            <p:cNvSpPr txBox="1"/>
            <p:nvPr/>
          </p:nvSpPr>
          <p:spPr>
            <a:xfrm>
              <a:off x="5043525" y="4806900"/>
              <a:ext cx="3539100" cy="3345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200"/>
                <a:buFont typeface="Arial"/>
                <a:buNone/>
              </a:pPr>
              <a:r>
                <a:rPr b="1" lang="en" sz="1200">
                  <a:highlight>
                    <a:schemeClr val="dk1"/>
                  </a:highlight>
                  <a:latin typeface="Calibri"/>
                  <a:ea typeface="Calibri"/>
                  <a:cs typeface="Calibri"/>
                  <a:sym typeface="Calibri"/>
                </a:rPr>
                <a:t>Scholarly Bears</a:t>
              </a:r>
              <a:endParaRPr b="1" i="0" sz="1200" u="none" cap="none" strike="noStrike">
                <a:solidFill>
                  <a:srgbClr val="000000"/>
                </a:solidFill>
                <a:highlight>
                  <a:schemeClr val="dk1"/>
                </a:highlight>
                <a:latin typeface="Calibri"/>
                <a:ea typeface="Calibri"/>
                <a:cs typeface="Calibri"/>
                <a:sym typeface="Calibri"/>
              </a:endParaRPr>
            </a:p>
            <a:p>
              <a:pPr indent="0" lvl="0" marL="0" marR="0" rtl="0" algn="r">
                <a:lnSpc>
                  <a:spcPct val="100000"/>
                </a:lnSpc>
                <a:spcBef>
                  <a:spcPts val="0"/>
                </a:spcBef>
                <a:spcAft>
                  <a:spcPts val="0"/>
                </a:spcAft>
                <a:buClr>
                  <a:srgbClr val="000000"/>
                </a:buClr>
                <a:buSzPts val="1200"/>
                <a:buFont typeface="Arial"/>
                <a:buNone/>
              </a:pPr>
              <a:r>
                <a:t/>
              </a:r>
              <a:endParaRPr b="1" i="0" sz="1200" u="none" cap="none" strike="noStrike">
                <a:solidFill>
                  <a:srgbClr val="000000"/>
                </a:solidFill>
                <a:highlight>
                  <a:schemeClr val="dk1"/>
                </a:highlight>
                <a:latin typeface="Calibri"/>
                <a:ea typeface="Calibri"/>
                <a:cs typeface="Calibri"/>
                <a:sym typeface="Calibri"/>
              </a:endParaRPr>
            </a:p>
          </p:txBody>
        </p:sp>
        <p:sp>
          <p:nvSpPr>
            <p:cNvPr id="162" name="Google Shape;162;p16"/>
            <p:cNvSpPr txBox="1"/>
            <p:nvPr/>
          </p:nvSpPr>
          <p:spPr>
            <a:xfrm>
              <a:off x="0" y="4818300"/>
              <a:ext cx="4092300" cy="311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1" lang="en" sz="1200">
                  <a:solidFill>
                    <a:schemeClr val="lt1"/>
                  </a:solidFill>
                  <a:latin typeface="Calibri"/>
                  <a:ea typeface="Calibri"/>
                  <a:cs typeface="Calibri"/>
                  <a:sym typeface="Calibri"/>
                </a:rPr>
                <a:t>Semantic Representation of Humans VS Vehicles</a:t>
              </a:r>
              <a:endParaRPr b="1" i="0" sz="1200" u="none" cap="none" strike="noStrike">
                <a:solidFill>
                  <a:schemeClr val="lt1"/>
                </a:solidFill>
                <a:latin typeface="Calibri"/>
                <a:ea typeface="Calibri"/>
                <a:cs typeface="Calibri"/>
                <a:sym typeface="Calibri"/>
              </a:endParaRPr>
            </a:p>
          </p:txBody>
        </p:sp>
        <p:pic>
          <p:nvPicPr>
            <p:cNvPr id="163" name="Google Shape;163;p16"/>
            <p:cNvPicPr preferRelativeResize="0"/>
            <p:nvPr/>
          </p:nvPicPr>
          <p:blipFill rotWithShape="1">
            <a:blip r:embed="rId3">
              <a:alphaModFix/>
            </a:blip>
            <a:srcRect b="0" l="0" r="0" t="0"/>
            <a:stretch/>
          </p:blipFill>
          <p:spPr>
            <a:xfrm>
              <a:off x="4456188" y="4832150"/>
              <a:ext cx="313980" cy="311700"/>
            </a:xfrm>
            <a:prstGeom prst="rect">
              <a:avLst/>
            </a:prstGeom>
            <a:noFill/>
            <a:ln>
              <a:noFill/>
            </a:ln>
          </p:spPr>
        </p:pic>
      </p:grpSp>
      <p:grpSp>
        <p:nvGrpSpPr>
          <p:cNvPr id="164" name="Google Shape;164;p16"/>
          <p:cNvGrpSpPr/>
          <p:nvPr/>
        </p:nvGrpSpPr>
        <p:grpSpPr>
          <a:xfrm>
            <a:off x="3173049" y="738300"/>
            <a:ext cx="2570638" cy="1971102"/>
            <a:chOff x="3173049" y="738300"/>
            <a:chExt cx="2570638" cy="1971102"/>
          </a:xfrm>
        </p:grpSpPr>
        <p:pic>
          <p:nvPicPr>
            <p:cNvPr id="165" name="Google Shape;165;p16"/>
            <p:cNvPicPr preferRelativeResize="0"/>
            <p:nvPr/>
          </p:nvPicPr>
          <p:blipFill>
            <a:blip r:embed="rId6">
              <a:alphaModFix/>
            </a:blip>
            <a:stretch>
              <a:fillRect/>
            </a:stretch>
          </p:blipFill>
          <p:spPr>
            <a:xfrm>
              <a:off x="3173049" y="1046097"/>
              <a:ext cx="2534222" cy="1663304"/>
            </a:xfrm>
            <a:prstGeom prst="rect">
              <a:avLst/>
            </a:prstGeom>
            <a:noFill/>
            <a:ln>
              <a:noFill/>
            </a:ln>
          </p:spPr>
        </p:pic>
        <p:sp>
          <p:nvSpPr>
            <p:cNvPr id="166" name="Google Shape;166;p16"/>
            <p:cNvSpPr txBox="1"/>
            <p:nvPr/>
          </p:nvSpPr>
          <p:spPr>
            <a:xfrm>
              <a:off x="3272287" y="738300"/>
              <a:ext cx="24714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latin typeface="Calibri"/>
                  <a:ea typeface="Calibri"/>
                  <a:cs typeface="Calibri"/>
                  <a:sym typeface="Calibri"/>
                </a:rPr>
                <a:t>Mean correlation for different regions across subjects</a:t>
              </a:r>
              <a:endParaRPr sz="800">
                <a:latin typeface="Calibri"/>
                <a:ea typeface="Calibri"/>
                <a:cs typeface="Calibri"/>
                <a:sym typeface="Calibri"/>
              </a:endParaRPr>
            </a:p>
          </p:txBody>
        </p:sp>
      </p:grpSp>
      <p:grpSp>
        <p:nvGrpSpPr>
          <p:cNvPr id="167" name="Google Shape;167;p16"/>
          <p:cNvGrpSpPr/>
          <p:nvPr/>
        </p:nvGrpSpPr>
        <p:grpSpPr>
          <a:xfrm>
            <a:off x="542342" y="944485"/>
            <a:ext cx="2155728" cy="1847948"/>
            <a:chOff x="491850" y="1499625"/>
            <a:chExt cx="2245550" cy="1968625"/>
          </a:xfrm>
        </p:grpSpPr>
        <p:pic>
          <p:nvPicPr>
            <p:cNvPr id="168" name="Google Shape;168;p16"/>
            <p:cNvPicPr preferRelativeResize="0"/>
            <p:nvPr/>
          </p:nvPicPr>
          <p:blipFill>
            <a:blip r:embed="rId7">
              <a:alphaModFix/>
            </a:blip>
            <a:stretch>
              <a:fillRect/>
            </a:stretch>
          </p:blipFill>
          <p:spPr>
            <a:xfrm>
              <a:off x="491850" y="1499625"/>
              <a:ext cx="2245550" cy="1640725"/>
            </a:xfrm>
            <a:prstGeom prst="rect">
              <a:avLst/>
            </a:prstGeom>
            <a:noFill/>
            <a:ln>
              <a:noFill/>
            </a:ln>
          </p:spPr>
        </p:pic>
        <p:sp>
          <p:nvSpPr>
            <p:cNvPr id="169" name="Google Shape;169;p16"/>
            <p:cNvSpPr txBox="1"/>
            <p:nvPr/>
          </p:nvSpPr>
          <p:spPr>
            <a:xfrm>
              <a:off x="1071403" y="3140350"/>
              <a:ext cx="911100" cy="327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a:latin typeface="Calibri"/>
                  <a:ea typeface="Calibri"/>
                  <a:cs typeface="Calibri"/>
                  <a:sym typeface="Calibri"/>
                </a:rPr>
                <a:t>Ground Truth</a:t>
              </a:r>
              <a:endParaRPr sz="800">
                <a:latin typeface="Calibri"/>
                <a:ea typeface="Calibri"/>
                <a:cs typeface="Calibri"/>
                <a:sym typeface="Calibri"/>
              </a:endParaRPr>
            </a:p>
          </p:txBody>
        </p:sp>
      </p:grpSp>
      <p:grpSp>
        <p:nvGrpSpPr>
          <p:cNvPr id="170" name="Google Shape;170;p16"/>
          <p:cNvGrpSpPr/>
          <p:nvPr/>
        </p:nvGrpSpPr>
        <p:grpSpPr>
          <a:xfrm>
            <a:off x="542338" y="2880394"/>
            <a:ext cx="2220130" cy="1836428"/>
            <a:chOff x="6109525" y="1057145"/>
            <a:chExt cx="2086000" cy="1770905"/>
          </a:xfrm>
        </p:grpSpPr>
        <p:pic>
          <p:nvPicPr>
            <p:cNvPr id="171" name="Google Shape;171;p16"/>
            <p:cNvPicPr preferRelativeResize="0"/>
            <p:nvPr/>
          </p:nvPicPr>
          <p:blipFill>
            <a:blip r:embed="rId8">
              <a:alphaModFix/>
            </a:blip>
            <a:stretch>
              <a:fillRect/>
            </a:stretch>
          </p:blipFill>
          <p:spPr>
            <a:xfrm>
              <a:off x="6109525" y="1057145"/>
              <a:ext cx="2086000" cy="1474200"/>
            </a:xfrm>
            <a:prstGeom prst="rect">
              <a:avLst/>
            </a:prstGeom>
            <a:noFill/>
            <a:ln>
              <a:noFill/>
            </a:ln>
          </p:spPr>
        </p:pic>
        <p:sp>
          <p:nvSpPr>
            <p:cNvPr id="172" name="Google Shape;172;p16"/>
            <p:cNvSpPr txBox="1"/>
            <p:nvPr/>
          </p:nvSpPr>
          <p:spPr>
            <a:xfrm>
              <a:off x="6605028" y="2531350"/>
              <a:ext cx="911100" cy="296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a:latin typeface="Calibri"/>
                  <a:ea typeface="Calibri"/>
                  <a:cs typeface="Calibri"/>
                  <a:sym typeface="Calibri"/>
                </a:rPr>
                <a:t>V1</a:t>
              </a:r>
              <a:endParaRPr sz="800">
                <a:latin typeface="Calibri"/>
                <a:ea typeface="Calibri"/>
                <a:cs typeface="Calibri"/>
                <a:sym typeface="Calibri"/>
              </a:endParaRPr>
            </a:p>
          </p:txBody>
        </p:sp>
      </p:grpSp>
      <p:grpSp>
        <p:nvGrpSpPr>
          <p:cNvPr id="173" name="Google Shape;173;p16"/>
          <p:cNvGrpSpPr/>
          <p:nvPr/>
        </p:nvGrpSpPr>
        <p:grpSpPr>
          <a:xfrm>
            <a:off x="6332398" y="2882847"/>
            <a:ext cx="2191079" cy="1831502"/>
            <a:chOff x="6071975" y="2878575"/>
            <a:chExt cx="2123550" cy="1803725"/>
          </a:xfrm>
        </p:grpSpPr>
        <p:pic>
          <p:nvPicPr>
            <p:cNvPr id="174" name="Google Shape;174;p16"/>
            <p:cNvPicPr preferRelativeResize="0"/>
            <p:nvPr/>
          </p:nvPicPr>
          <p:blipFill>
            <a:blip r:embed="rId9">
              <a:alphaModFix/>
            </a:blip>
            <a:stretch>
              <a:fillRect/>
            </a:stretch>
          </p:blipFill>
          <p:spPr>
            <a:xfrm>
              <a:off x="6071975" y="2878575"/>
              <a:ext cx="2123550" cy="1500720"/>
            </a:xfrm>
            <a:prstGeom prst="rect">
              <a:avLst/>
            </a:prstGeom>
            <a:noFill/>
            <a:ln>
              <a:noFill/>
            </a:ln>
          </p:spPr>
        </p:pic>
        <p:sp>
          <p:nvSpPr>
            <p:cNvPr id="175" name="Google Shape;175;p16"/>
            <p:cNvSpPr txBox="1"/>
            <p:nvPr/>
          </p:nvSpPr>
          <p:spPr>
            <a:xfrm>
              <a:off x="6609303" y="4379300"/>
              <a:ext cx="911100" cy="303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a:latin typeface="Calibri"/>
                  <a:ea typeface="Calibri"/>
                  <a:cs typeface="Calibri"/>
                  <a:sym typeface="Calibri"/>
                </a:rPr>
                <a:t>FFA</a:t>
              </a:r>
              <a:endParaRPr sz="800">
                <a:latin typeface="Calibri"/>
                <a:ea typeface="Calibri"/>
                <a:cs typeface="Calibri"/>
                <a:sym typeface="Calibri"/>
              </a:endParaRPr>
            </a:p>
          </p:txBody>
        </p:sp>
      </p:grpSp>
      <p:grpSp>
        <p:nvGrpSpPr>
          <p:cNvPr id="176" name="Google Shape;176;p16"/>
          <p:cNvGrpSpPr/>
          <p:nvPr/>
        </p:nvGrpSpPr>
        <p:grpSpPr>
          <a:xfrm>
            <a:off x="3461943" y="2878135"/>
            <a:ext cx="2220104" cy="1840941"/>
            <a:chOff x="3258150" y="2966250"/>
            <a:chExt cx="2155650" cy="1799200"/>
          </a:xfrm>
        </p:grpSpPr>
        <p:pic>
          <p:nvPicPr>
            <p:cNvPr id="177" name="Google Shape;177;p16"/>
            <p:cNvPicPr preferRelativeResize="0"/>
            <p:nvPr/>
          </p:nvPicPr>
          <p:blipFill>
            <a:blip r:embed="rId10">
              <a:alphaModFix/>
            </a:blip>
            <a:stretch>
              <a:fillRect/>
            </a:stretch>
          </p:blipFill>
          <p:spPr>
            <a:xfrm>
              <a:off x="3258150" y="2966250"/>
              <a:ext cx="2155650" cy="1498300"/>
            </a:xfrm>
            <a:prstGeom prst="rect">
              <a:avLst/>
            </a:prstGeom>
            <a:noFill/>
            <a:ln>
              <a:noFill/>
            </a:ln>
          </p:spPr>
        </p:pic>
        <p:sp>
          <p:nvSpPr>
            <p:cNvPr id="178" name="Google Shape;178;p16"/>
            <p:cNvSpPr txBox="1"/>
            <p:nvPr/>
          </p:nvSpPr>
          <p:spPr>
            <a:xfrm>
              <a:off x="3752728" y="4464550"/>
              <a:ext cx="911100" cy="300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a:latin typeface="Calibri"/>
                  <a:ea typeface="Calibri"/>
                  <a:cs typeface="Calibri"/>
                  <a:sym typeface="Calibri"/>
                </a:rPr>
                <a:t>EBA</a:t>
              </a:r>
              <a:endParaRPr sz="800">
                <a:latin typeface="Calibri"/>
                <a:ea typeface="Calibri"/>
                <a:cs typeface="Calibri"/>
                <a:sym typeface="Calibri"/>
              </a:endParaRPr>
            </a:p>
          </p:txBody>
        </p:sp>
      </p:grpSp>
      <p:cxnSp>
        <p:nvCxnSpPr>
          <p:cNvPr id="179" name="Google Shape;179;p16"/>
          <p:cNvCxnSpPr/>
          <p:nvPr/>
        </p:nvCxnSpPr>
        <p:spPr>
          <a:xfrm flipH="1">
            <a:off x="2171375" y="2670375"/>
            <a:ext cx="1368900" cy="202200"/>
          </a:xfrm>
          <a:prstGeom prst="straightConnector1">
            <a:avLst/>
          </a:prstGeom>
          <a:noFill/>
          <a:ln cap="flat" cmpd="sng" w="9525">
            <a:solidFill>
              <a:schemeClr val="dk2"/>
            </a:solidFill>
            <a:prstDash val="solid"/>
            <a:round/>
            <a:headEnd len="med" w="med" type="none"/>
            <a:tailEnd len="med" w="med" type="triangle"/>
          </a:ln>
        </p:spPr>
      </p:cxnSp>
      <p:pic>
        <p:nvPicPr>
          <p:cNvPr id="180" name="Google Shape;180;p16"/>
          <p:cNvPicPr preferRelativeResize="0"/>
          <p:nvPr/>
        </p:nvPicPr>
        <p:blipFill>
          <a:blip r:embed="rId11">
            <a:alphaModFix/>
          </a:blip>
          <a:stretch>
            <a:fillRect/>
          </a:stretch>
        </p:blipFill>
        <p:spPr>
          <a:xfrm>
            <a:off x="6317875" y="954952"/>
            <a:ext cx="2220126" cy="1670298"/>
          </a:xfrm>
          <a:prstGeom prst="rect">
            <a:avLst/>
          </a:prstGeom>
          <a:noFill/>
          <a:ln>
            <a:noFill/>
          </a:ln>
        </p:spPr>
      </p:pic>
      <p:cxnSp>
        <p:nvCxnSpPr>
          <p:cNvPr id="181" name="Google Shape;181;p16"/>
          <p:cNvCxnSpPr/>
          <p:nvPr/>
        </p:nvCxnSpPr>
        <p:spPr>
          <a:xfrm flipH="1">
            <a:off x="4720450" y="2697350"/>
            <a:ext cx="47100" cy="202200"/>
          </a:xfrm>
          <a:prstGeom prst="straightConnector1">
            <a:avLst/>
          </a:prstGeom>
          <a:noFill/>
          <a:ln cap="flat" cmpd="sng" w="9525">
            <a:solidFill>
              <a:schemeClr val="dk2"/>
            </a:solidFill>
            <a:prstDash val="solid"/>
            <a:round/>
            <a:headEnd len="med" w="med" type="none"/>
            <a:tailEnd len="med" w="med" type="triangle"/>
          </a:ln>
        </p:spPr>
      </p:cxnSp>
      <p:cxnSp>
        <p:nvCxnSpPr>
          <p:cNvPr id="182" name="Google Shape;182;p16"/>
          <p:cNvCxnSpPr/>
          <p:nvPr/>
        </p:nvCxnSpPr>
        <p:spPr>
          <a:xfrm>
            <a:off x="5017050" y="2697350"/>
            <a:ext cx="1827600" cy="2022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186" name="Shape 186"/>
        <p:cNvGrpSpPr/>
        <p:nvPr/>
      </p:nvGrpSpPr>
      <p:grpSpPr>
        <a:xfrm>
          <a:off x="0" y="0"/>
          <a:ext cx="0" cy="0"/>
          <a:chOff x="0" y="0"/>
          <a:chExt cx="0" cy="0"/>
        </a:xfrm>
      </p:grpSpPr>
      <p:sp>
        <p:nvSpPr>
          <p:cNvPr id="187" name="Google Shape;187;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solidFill>
                  <a:schemeClr val="lt1"/>
                </a:solidFill>
                <a:latin typeface="Calibri"/>
                <a:ea typeface="Calibri"/>
                <a:cs typeface="Calibri"/>
                <a:sym typeface="Calibri"/>
              </a:rPr>
              <a:t>Results and Conclusion</a:t>
            </a:r>
            <a:endParaRPr b="1">
              <a:solidFill>
                <a:schemeClr val="lt1"/>
              </a:solidFill>
              <a:latin typeface="Calibri"/>
              <a:ea typeface="Calibri"/>
              <a:cs typeface="Calibri"/>
              <a:sym typeface="Calibri"/>
            </a:endParaRPr>
          </a:p>
        </p:txBody>
      </p:sp>
      <p:sp>
        <p:nvSpPr>
          <p:cNvPr id="188" name="Google Shape;188;p17"/>
          <p:cNvSpPr txBox="1"/>
          <p:nvPr>
            <p:ph idx="1" type="body"/>
          </p:nvPr>
        </p:nvSpPr>
        <p:spPr>
          <a:xfrm>
            <a:off x="311700" y="8476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solidFill>
                  <a:schemeClr val="dk2"/>
                </a:solidFill>
                <a:latin typeface="Calibri"/>
                <a:ea typeface="Calibri"/>
                <a:cs typeface="Calibri"/>
                <a:sym typeface="Calibri"/>
              </a:rPr>
              <a:t>Searchlight</a:t>
            </a:r>
            <a:r>
              <a:rPr lang="en">
                <a:solidFill>
                  <a:schemeClr val="dk2"/>
                </a:solidFill>
                <a:latin typeface="Calibri"/>
                <a:ea typeface="Calibri"/>
                <a:cs typeface="Calibri"/>
                <a:sym typeface="Calibri"/>
              </a:rPr>
              <a:t> results for </a:t>
            </a:r>
            <a:r>
              <a:rPr lang="en">
                <a:solidFill>
                  <a:schemeClr val="dk2"/>
                </a:solidFill>
                <a:latin typeface="Calibri"/>
                <a:ea typeface="Calibri"/>
                <a:cs typeface="Calibri"/>
                <a:sym typeface="Calibri"/>
              </a:rPr>
              <a:t>the</a:t>
            </a:r>
            <a:r>
              <a:rPr lang="en">
                <a:solidFill>
                  <a:schemeClr val="dk2"/>
                </a:solidFill>
                <a:latin typeface="Calibri"/>
                <a:ea typeface="Calibri"/>
                <a:cs typeface="Calibri"/>
                <a:sym typeface="Calibri"/>
              </a:rPr>
              <a:t> </a:t>
            </a:r>
            <a:r>
              <a:rPr lang="en">
                <a:solidFill>
                  <a:schemeClr val="dk2"/>
                </a:solidFill>
                <a:latin typeface="Calibri"/>
                <a:ea typeface="Calibri"/>
                <a:cs typeface="Calibri"/>
                <a:sym typeface="Calibri"/>
              </a:rPr>
              <a:t>whole</a:t>
            </a:r>
            <a:r>
              <a:rPr lang="en">
                <a:solidFill>
                  <a:schemeClr val="dk2"/>
                </a:solidFill>
                <a:latin typeface="Calibri"/>
                <a:ea typeface="Calibri"/>
                <a:cs typeface="Calibri"/>
                <a:sym typeface="Calibri"/>
              </a:rPr>
              <a:t> brain region</a:t>
            </a:r>
            <a:endParaRPr>
              <a:solidFill>
                <a:schemeClr val="dk2"/>
              </a:solidFill>
              <a:latin typeface="Calibri"/>
              <a:ea typeface="Calibri"/>
              <a:cs typeface="Calibri"/>
              <a:sym typeface="Calibri"/>
            </a:endParaRPr>
          </a:p>
        </p:txBody>
      </p:sp>
      <p:grpSp>
        <p:nvGrpSpPr>
          <p:cNvPr id="189" name="Google Shape;189;p17"/>
          <p:cNvGrpSpPr/>
          <p:nvPr/>
        </p:nvGrpSpPr>
        <p:grpSpPr>
          <a:xfrm>
            <a:off x="0" y="4804800"/>
            <a:ext cx="9144000" cy="351025"/>
            <a:chOff x="0" y="4804800"/>
            <a:chExt cx="9144000" cy="351025"/>
          </a:xfrm>
        </p:grpSpPr>
        <p:sp>
          <p:nvSpPr>
            <p:cNvPr id="190" name="Google Shape;190;p17"/>
            <p:cNvSpPr txBox="1"/>
            <p:nvPr/>
          </p:nvSpPr>
          <p:spPr>
            <a:xfrm>
              <a:off x="0" y="4804800"/>
              <a:ext cx="9144000" cy="338700"/>
            </a:xfrm>
            <a:prstGeom prst="rect">
              <a:avLst/>
            </a:prstGeom>
            <a:solidFill>
              <a:schemeClr val="dk1"/>
            </a:solidFill>
            <a:ln>
              <a:noFill/>
            </a:ln>
          </p:spPr>
          <p:txBody>
            <a:bodyPr anchorCtr="0" anchor="ctr" bIns="91425" lIns="91425" spcFirstLastPara="1" rIns="91425" wrap="square" tIns="91425">
              <a:spAutoFit/>
            </a:bodyPr>
            <a:lstStyle/>
            <a:p>
              <a:pPr indent="0" lvl="0" marL="0" rtl="0" algn="l">
                <a:spcBef>
                  <a:spcPts val="0"/>
                </a:spcBef>
                <a:spcAft>
                  <a:spcPts val="0"/>
                </a:spcAft>
                <a:buNone/>
              </a:pPr>
              <a:r>
                <a:t/>
              </a:r>
              <a:endParaRPr sz="1000"/>
            </a:p>
          </p:txBody>
        </p:sp>
        <p:sp>
          <p:nvSpPr>
            <p:cNvPr id="191" name="Google Shape;191;p17"/>
            <p:cNvSpPr txBox="1"/>
            <p:nvPr/>
          </p:nvSpPr>
          <p:spPr>
            <a:xfrm>
              <a:off x="8472450" y="4821325"/>
              <a:ext cx="548700" cy="3345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200">
                  <a:solidFill>
                    <a:srgbClr val="202729"/>
                  </a:solidFill>
                  <a:highlight>
                    <a:schemeClr val="dk1"/>
                  </a:highlight>
                </a:rPr>
                <a:t>‹#›</a:t>
              </a:fld>
              <a:endParaRPr sz="1200">
                <a:solidFill>
                  <a:srgbClr val="202729"/>
                </a:solidFill>
                <a:highlight>
                  <a:schemeClr val="dk1"/>
                </a:highlight>
              </a:endParaRPr>
            </a:p>
          </p:txBody>
        </p:sp>
        <p:sp>
          <p:nvSpPr>
            <p:cNvPr id="192" name="Google Shape;192;p17"/>
            <p:cNvSpPr txBox="1"/>
            <p:nvPr/>
          </p:nvSpPr>
          <p:spPr>
            <a:xfrm>
              <a:off x="5043525" y="4806900"/>
              <a:ext cx="3539100" cy="3345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200"/>
                <a:buFont typeface="Arial"/>
                <a:buNone/>
              </a:pPr>
              <a:r>
                <a:rPr b="1" lang="en" sz="1200">
                  <a:highlight>
                    <a:schemeClr val="dk1"/>
                  </a:highlight>
                </a:rPr>
                <a:t>The Wiggly Caterpillars</a:t>
              </a:r>
              <a:endParaRPr b="1" i="0" sz="1200" u="none" cap="none" strike="noStrike">
                <a:solidFill>
                  <a:srgbClr val="000000"/>
                </a:solidFill>
                <a:highlight>
                  <a:schemeClr val="dk1"/>
                </a:highlight>
                <a:latin typeface="Arial"/>
                <a:ea typeface="Arial"/>
                <a:cs typeface="Arial"/>
                <a:sym typeface="Arial"/>
              </a:endParaRPr>
            </a:p>
            <a:p>
              <a:pPr indent="0" lvl="0" marL="0" marR="0" rtl="0" algn="r">
                <a:lnSpc>
                  <a:spcPct val="100000"/>
                </a:lnSpc>
                <a:spcBef>
                  <a:spcPts val="0"/>
                </a:spcBef>
                <a:spcAft>
                  <a:spcPts val="0"/>
                </a:spcAft>
                <a:buClr>
                  <a:srgbClr val="000000"/>
                </a:buClr>
                <a:buSzPts val="1200"/>
                <a:buFont typeface="Arial"/>
                <a:buNone/>
              </a:pPr>
              <a:r>
                <a:t/>
              </a:r>
              <a:endParaRPr b="1" i="0" sz="1200" u="none" cap="none" strike="noStrike">
                <a:solidFill>
                  <a:srgbClr val="000000"/>
                </a:solidFill>
                <a:highlight>
                  <a:schemeClr val="dk1"/>
                </a:highlight>
                <a:latin typeface="Arial"/>
                <a:ea typeface="Arial"/>
                <a:cs typeface="Arial"/>
                <a:sym typeface="Arial"/>
              </a:endParaRPr>
            </a:p>
          </p:txBody>
        </p:sp>
        <p:sp>
          <p:nvSpPr>
            <p:cNvPr id="193" name="Google Shape;193;p17"/>
            <p:cNvSpPr txBox="1"/>
            <p:nvPr/>
          </p:nvSpPr>
          <p:spPr>
            <a:xfrm>
              <a:off x="0" y="4818300"/>
              <a:ext cx="4092300" cy="311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1" lang="en" sz="1200">
                  <a:solidFill>
                    <a:schemeClr val="lt1"/>
                  </a:solidFill>
                </a:rPr>
                <a:t>Semantic Representation of Humans VS Vehicles</a:t>
              </a:r>
              <a:endParaRPr b="1" i="0" sz="1200" u="none" cap="none" strike="noStrike">
                <a:solidFill>
                  <a:schemeClr val="lt1"/>
                </a:solidFill>
                <a:latin typeface="Arial"/>
                <a:ea typeface="Arial"/>
                <a:cs typeface="Arial"/>
                <a:sym typeface="Arial"/>
              </a:endParaRPr>
            </a:p>
          </p:txBody>
        </p:sp>
        <p:pic>
          <p:nvPicPr>
            <p:cNvPr id="194" name="Google Shape;194;p17"/>
            <p:cNvPicPr preferRelativeResize="0"/>
            <p:nvPr/>
          </p:nvPicPr>
          <p:blipFill rotWithShape="1">
            <a:blip r:embed="rId3">
              <a:alphaModFix/>
            </a:blip>
            <a:srcRect b="0" l="0" r="0" t="0"/>
            <a:stretch/>
          </p:blipFill>
          <p:spPr>
            <a:xfrm>
              <a:off x="4456188" y="4832150"/>
              <a:ext cx="313980" cy="311700"/>
            </a:xfrm>
            <a:prstGeom prst="rect">
              <a:avLst/>
            </a:prstGeom>
            <a:noFill/>
            <a:ln>
              <a:noFill/>
            </a:ln>
          </p:spPr>
        </p:pic>
      </p:grpSp>
      <p:pic>
        <p:nvPicPr>
          <p:cNvPr id="195" name="Google Shape;195;p17"/>
          <p:cNvPicPr preferRelativeResize="0"/>
          <p:nvPr/>
        </p:nvPicPr>
        <p:blipFill>
          <a:blip r:embed="rId4">
            <a:alphaModFix/>
          </a:blip>
          <a:stretch>
            <a:fillRect/>
          </a:stretch>
        </p:blipFill>
        <p:spPr>
          <a:xfrm>
            <a:off x="8219550" y="105525"/>
            <a:ext cx="708600" cy="708600"/>
          </a:xfrm>
          <a:prstGeom prst="rect">
            <a:avLst/>
          </a:prstGeom>
          <a:noFill/>
          <a:ln>
            <a:noFill/>
          </a:ln>
        </p:spPr>
      </p:pic>
      <p:pic>
        <p:nvPicPr>
          <p:cNvPr id="196" name="Google Shape;196;p17"/>
          <p:cNvPicPr preferRelativeResize="0"/>
          <p:nvPr/>
        </p:nvPicPr>
        <p:blipFill rotWithShape="1">
          <a:blip r:embed="rId5">
            <a:alphaModFix/>
          </a:blip>
          <a:srcRect b="0" l="0" r="0" t="0"/>
          <a:stretch/>
        </p:blipFill>
        <p:spPr>
          <a:xfrm>
            <a:off x="7486916" y="105525"/>
            <a:ext cx="708600" cy="703465"/>
          </a:xfrm>
          <a:prstGeom prst="rect">
            <a:avLst/>
          </a:prstGeom>
          <a:noFill/>
          <a:ln>
            <a:noFill/>
          </a:ln>
        </p:spPr>
      </p:pic>
      <p:grpSp>
        <p:nvGrpSpPr>
          <p:cNvPr id="197" name="Google Shape;197;p17"/>
          <p:cNvGrpSpPr/>
          <p:nvPr/>
        </p:nvGrpSpPr>
        <p:grpSpPr>
          <a:xfrm>
            <a:off x="0" y="4804800"/>
            <a:ext cx="9144000" cy="351025"/>
            <a:chOff x="0" y="4804800"/>
            <a:chExt cx="9144000" cy="351025"/>
          </a:xfrm>
        </p:grpSpPr>
        <p:sp>
          <p:nvSpPr>
            <p:cNvPr id="198" name="Google Shape;198;p17"/>
            <p:cNvSpPr txBox="1"/>
            <p:nvPr/>
          </p:nvSpPr>
          <p:spPr>
            <a:xfrm>
              <a:off x="0" y="4804800"/>
              <a:ext cx="9144000" cy="338700"/>
            </a:xfrm>
            <a:prstGeom prst="rect">
              <a:avLst/>
            </a:prstGeom>
            <a:solidFill>
              <a:schemeClr val="dk1"/>
            </a:solidFill>
            <a:ln>
              <a:noFill/>
            </a:ln>
          </p:spPr>
          <p:txBody>
            <a:bodyPr anchorCtr="0" anchor="ctr" bIns="91425" lIns="91425" spcFirstLastPara="1" rIns="91425" wrap="square" tIns="91425">
              <a:spAutoFit/>
            </a:bodyPr>
            <a:lstStyle/>
            <a:p>
              <a:pPr indent="0" lvl="0" marL="0" rtl="0" algn="l">
                <a:spcBef>
                  <a:spcPts val="0"/>
                </a:spcBef>
                <a:spcAft>
                  <a:spcPts val="0"/>
                </a:spcAft>
                <a:buNone/>
              </a:pPr>
              <a:r>
                <a:t/>
              </a:r>
              <a:endParaRPr sz="1000"/>
            </a:p>
          </p:txBody>
        </p:sp>
        <p:sp>
          <p:nvSpPr>
            <p:cNvPr id="199" name="Google Shape;199;p17"/>
            <p:cNvSpPr txBox="1"/>
            <p:nvPr/>
          </p:nvSpPr>
          <p:spPr>
            <a:xfrm>
              <a:off x="8472450" y="4821325"/>
              <a:ext cx="548700" cy="3345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200">
                  <a:solidFill>
                    <a:srgbClr val="202729"/>
                  </a:solidFill>
                  <a:highlight>
                    <a:schemeClr val="dk1"/>
                  </a:highlight>
                </a:rPr>
                <a:t>‹#›</a:t>
              </a:fld>
              <a:endParaRPr sz="1200">
                <a:solidFill>
                  <a:srgbClr val="202729"/>
                </a:solidFill>
                <a:highlight>
                  <a:schemeClr val="dk1"/>
                </a:highlight>
              </a:endParaRPr>
            </a:p>
          </p:txBody>
        </p:sp>
        <p:sp>
          <p:nvSpPr>
            <p:cNvPr id="200" name="Google Shape;200;p17"/>
            <p:cNvSpPr txBox="1"/>
            <p:nvPr/>
          </p:nvSpPr>
          <p:spPr>
            <a:xfrm>
              <a:off x="5043525" y="4806900"/>
              <a:ext cx="3539100" cy="3345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200"/>
                <a:buFont typeface="Arial"/>
                <a:buNone/>
              </a:pPr>
              <a:r>
                <a:rPr b="1" lang="en" sz="1200">
                  <a:highlight>
                    <a:schemeClr val="dk1"/>
                  </a:highlight>
                </a:rPr>
                <a:t>Scholarly Bears</a:t>
              </a:r>
              <a:endParaRPr b="1" i="0" sz="1200" u="none" cap="none" strike="noStrike">
                <a:solidFill>
                  <a:srgbClr val="000000"/>
                </a:solidFill>
                <a:highlight>
                  <a:schemeClr val="dk1"/>
                </a:highlight>
                <a:latin typeface="Arial"/>
                <a:ea typeface="Arial"/>
                <a:cs typeface="Arial"/>
                <a:sym typeface="Arial"/>
              </a:endParaRPr>
            </a:p>
            <a:p>
              <a:pPr indent="0" lvl="0" marL="0" marR="0" rtl="0" algn="r">
                <a:lnSpc>
                  <a:spcPct val="100000"/>
                </a:lnSpc>
                <a:spcBef>
                  <a:spcPts val="0"/>
                </a:spcBef>
                <a:spcAft>
                  <a:spcPts val="0"/>
                </a:spcAft>
                <a:buClr>
                  <a:srgbClr val="000000"/>
                </a:buClr>
                <a:buSzPts val="1200"/>
                <a:buFont typeface="Arial"/>
                <a:buNone/>
              </a:pPr>
              <a:r>
                <a:t/>
              </a:r>
              <a:endParaRPr b="1" i="0" sz="1200" u="none" cap="none" strike="noStrike">
                <a:solidFill>
                  <a:srgbClr val="000000"/>
                </a:solidFill>
                <a:highlight>
                  <a:schemeClr val="dk1"/>
                </a:highlight>
                <a:latin typeface="Arial"/>
                <a:ea typeface="Arial"/>
                <a:cs typeface="Arial"/>
                <a:sym typeface="Arial"/>
              </a:endParaRPr>
            </a:p>
          </p:txBody>
        </p:sp>
        <p:sp>
          <p:nvSpPr>
            <p:cNvPr id="201" name="Google Shape;201;p17"/>
            <p:cNvSpPr txBox="1"/>
            <p:nvPr/>
          </p:nvSpPr>
          <p:spPr>
            <a:xfrm>
              <a:off x="0" y="4818300"/>
              <a:ext cx="4092300" cy="311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1" lang="en" sz="1200">
                  <a:solidFill>
                    <a:schemeClr val="lt1"/>
                  </a:solidFill>
                </a:rPr>
                <a:t>Semantic Representation of Humans VS Vehicles</a:t>
              </a:r>
              <a:endParaRPr b="1" i="0" sz="1200" u="none" cap="none" strike="noStrike">
                <a:solidFill>
                  <a:schemeClr val="lt1"/>
                </a:solidFill>
                <a:latin typeface="Arial"/>
                <a:ea typeface="Arial"/>
                <a:cs typeface="Arial"/>
                <a:sym typeface="Arial"/>
              </a:endParaRPr>
            </a:p>
          </p:txBody>
        </p:sp>
        <p:pic>
          <p:nvPicPr>
            <p:cNvPr id="202" name="Google Shape;202;p17"/>
            <p:cNvPicPr preferRelativeResize="0"/>
            <p:nvPr/>
          </p:nvPicPr>
          <p:blipFill rotWithShape="1">
            <a:blip r:embed="rId3">
              <a:alphaModFix/>
            </a:blip>
            <a:srcRect b="0" l="0" r="0" t="0"/>
            <a:stretch/>
          </p:blipFill>
          <p:spPr>
            <a:xfrm>
              <a:off x="4456188" y="4832150"/>
              <a:ext cx="313980" cy="311700"/>
            </a:xfrm>
            <a:prstGeom prst="rect">
              <a:avLst/>
            </a:prstGeom>
            <a:noFill/>
            <a:ln>
              <a:noFill/>
            </a:ln>
          </p:spPr>
        </p:pic>
      </p:grpSp>
      <p:pic>
        <p:nvPicPr>
          <p:cNvPr id="203" name="Google Shape;203;p17"/>
          <p:cNvPicPr preferRelativeResize="0"/>
          <p:nvPr/>
        </p:nvPicPr>
        <p:blipFill>
          <a:blip r:embed="rId6">
            <a:alphaModFix/>
          </a:blip>
          <a:stretch>
            <a:fillRect/>
          </a:stretch>
        </p:blipFill>
        <p:spPr>
          <a:xfrm>
            <a:off x="1136158" y="1340025"/>
            <a:ext cx="2420650" cy="2847850"/>
          </a:xfrm>
          <a:prstGeom prst="rect">
            <a:avLst/>
          </a:prstGeom>
          <a:noFill/>
          <a:ln>
            <a:noFill/>
          </a:ln>
        </p:spPr>
      </p:pic>
      <p:pic>
        <p:nvPicPr>
          <p:cNvPr id="204" name="Google Shape;204;p17"/>
          <p:cNvPicPr preferRelativeResize="0"/>
          <p:nvPr/>
        </p:nvPicPr>
        <p:blipFill>
          <a:blip r:embed="rId7">
            <a:alphaModFix/>
          </a:blip>
          <a:stretch>
            <a:fillRect/>
          </a:stretch>
        </p:blipFill>
        <p:spPr>
          <a:xfrm>
            <a:off x="4923358" y="1340038"/>
            <a:ext cx="2420650" cy="2847824"/>
          </a:xfrm>
          <a:prstGeom prst="rect">
            <a:avLst/>
          </a:prstGeom>
          <a:noFill/>
          <a:ln>
            <a:noFill/>
          </a:ln>
        </p:spPr>
      </p:pic>
      <p:grpSp>
        <p:nvGrpSpPr>
          <p:cNvPr id="205" name="Google Shape;205;p17"/>
          <p:cNvGrpSpPr/>
          <p:nvPr/>
        </p:nvGrpSpPr>
        <p:grpSpPr>
          <a:xfrm>
            <a:off x="0" y="4804800"/>
            <a:ext cx="9144000" cy="351025"/>
            <a:chOff x="0" y="4804800"/>
            <a:chExt cx="9144000" cy="351025"/>
          </a:xfrm>
        </p:grpSpPr>
        <p:sp>
          <p:nvSpPr>
            <p:cNvPr id="206" name="Google Shape;206;p17"/>
            <p:cNvSpPr txBox="1"/>
            <p:nvPr/>
          </p:nvSpPr>
          <p:spPr>
            <a:xfrm>
              <a:off x="0" y="4804800"/>
              <a:ext cx="9144000" cy="338700"/>
            </a:xfrm>
            <a:prstGeom prst="rect">
              <a:avLst/>
            </a:prstGeom>
            <a:solidFill>
              <a:schemeClr val="dk1"/>
            </a:solidFill>
            <a:ln>
              <a:noFill/>
            </a:ln>
          </p:spPr>
          <p:txBody>
            <a:bodyPr anchorCtr="0" anchor="ctr" bIns="91425" lIns="91425" spcFirstLastPara="1" rIns="91425" wrap="square" tIns="91425">
              <a:spAutoFit/>
            </a:bodyPr>
            <a:lstStyle/>
            <a:p>
              <a:pPr indent="0" lvl="0" marL="0" rtl="0" algn="l">
                <a:spcBef>
                  <a:spcPts val="0"/>
                </a:spcBef>
                <a:spcAft>
                  <a:spcPts val="0"/>
                </a:spcAft>
                <a:buNone/>
              </a:pPr>
              <a:r>
                <a:t/>
              </a:r>
              <a:endParaRPr sz="1000"/>
            </a:p>
          </p:txBody>
        </p:sp>
        <p:sp>
          <p:nvSpPr>
            <p:cNvPr id="207" name="Google Shape;207;p17"/>
            <p:cNvSpPr txBox="1"/>
            <p:nvPr/>
          </p:nvSpPr>
          <p:spPr>
            <a:xfrm>
              <a:off x="8472450" y="4821325"/>
              <a:ext cx="548700" cy="3345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200">
                  <a:solidFill>
                    <a:srgbClr val="202729"/>
                  </a:solidFill>
                  <a:highlight>
                    <a:schemeClr val="dk1"/>
                  </a:highlight>
                  <a:latin typeface="Calibri"/>
                  <a:ea typeface="Calibri"/>
                  <a:cs typeface="Calibri"/>
                  <a:sym typeface="Calibri"/>
                </a:rPr>
                <a:t>‹#›</a:t>
              </a:fld>
              <a:endParaRPr sz="1200">
                <a:solidFill>
                  <a:srgbClr val="202729"/>
                </a:solidFill>
                <a:highlight>
                  <a:schemeClr val="dk1"/>
                </a:highlight>
                <a:latin typeface="Calibri"/>
                <a:ea typeface="Calibri"/>
                <a:cs typeface="Calibri"/>
                <a:sym typeface="Calibri"/>
              </a:endParaRPr>
            </a:p>
          </p:txBody>
        </p:sp>
        <p:sp>
          <p:nvSpPr>
            <p:cNvPr id="208" name="Google Shape;208;p17"/>
            <p:cNvSpPr txBox="1"/>
            <p:nvPr/>
          </p:nvSpPr>
          <p:spPr>
            <a:xfrm>
              <a:off x="5043525" y="4806900"/>
              <a:ext cx="3539100" cy="3345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200"/>
                <a:buFont typeface="Arial"/>
                <a:buNone/>
              </a:pPr>
              <a:r>
                <a:rPr b="1" lang="en" sz="1200">
                  <a:highlight>
                    <a:schemeClr val="dk1"/>
                  </a:highlight>
                  <a:latin typeface="Calibri"/>
                  <a:ea typeface="Calibri"/>
                  <a:cs typeface="Calibri"/>
                  <a:sym typeface="Calibri"/>
                </a:rPr>
                <a:t>Scholarly Bears</a:t>
              </a:r>
              <a:endParaRPr b="1" i="0" sz="1200" u="none" cap="none" strike="noStrike">
                <a:solidFill>
                  <a:srgbClr val="000000"/>
                </a:solidFill>
                <a:highlight>
                  <a:schemeClr val="dk1"/>
                </a:highlight>
                <a:latin typeface="Calibri"/>
                <a:ea typeface="Calibri"/>
                <a:cs typeface="Calibri"/>
                <a:sym typeface="Calibri"/>
              </a:endParaRPr>
            </a:p>
            <a:p>
              <a:pPr indent="0" lvl="0" marL="0" marR="0" rtl="0" algn="r">
                <a:lnSpc>
                  <a:spcPct val="100000"/>
                </a:lnSpc>
                <a:spcBef>
                  <a:spcPts val="0"/>
                </a:spcBef>
                <a:spcAft>
                  <a:spcPts val="0"/>
                </a:spcAft>
                <a:buClr>
                  <a:srgbClr val="000000"/>
                </a:buClr>
                <a:buSzPts val="1200"/>
                <a:buFont typeface="Arial"/>
                <a:buNone/>
              </a:pPr>
              <a:r>
                <a:t/>
              </a:r>
              <a:endParaRPr b="1" i="0" sz="1200" u="none" cap="none" strike="noStrike">
                <a:solidFill>
                  <a:srgbClr val="000000"/>
                </a:solidFill>
                <a:highlight>
                  <a:schemeClr val="dk1"/>
                </a:highlight>
                <a:latin typeface="Calibri"/>
                <a:ea typeface="Calibri"/>
                <a:cs typeface="Calibri"/>
                <a:sym typeface="Calibri"/>
              </a:endParaRPr>
            </a:p>
          </p:txBody>
        </p:sp>
        <p:sp>
          <p:nvSpPr>
            <p:cNvPr id="209" name="Google Shape;209;p17"/>
            <p:cNvSpPr txBox="1"/>
            <p:nvPr/>
          </p:nvSpPr>
          <p:spPr>
            <a:xfrm>
              <a:off x="0" y="4818300"/>
              <a:ext cx="4092300" cy="311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1" lang="en" sz="1200">
                  <a:solidFill>
                    <a:schemeClr val="lt1"/>
                  </a:solidFill>
                  <a:latin typeface="Calibri"/>
                  <a:ea typeface="Calibri"/>
                  <a:cs typeface="Calibri"/>
                  <a:sym typeface="Calibri"/>
                </a:rPr>
                <a:t>Semantic Representation of Humans VS Vehicles</a:t>
              </a:r>
              <a:endParaRPr b="1" i="0" sz="1200" u="none" cap="none" strike="noStrike">
                <a:solidFill>
                  <a:schemeClr val="lt1"/>
                </a:solidFill>
                <a:latin typeface="Calibri"/>
                <a:ea typeface="Calibri"/>
                <a:cs typeface="Calibri"/>
                <a:sym typeface="Calibri"/>
              </a:endParaRPr>
            </a:p>
          </p:txBody>
        </p:sp>
        <p:pic>
          <p:nvPicPr>
            <p:cNvPr id="210" name="Google Shape;210;p17"/>
            <p:cNvPicPr preferRelativeResize="0"/>
            <p:nvPr/>
          </p:nvPicPr>
          <p:blipFill rotWithShape="1">
            <a:blip r:embed="rId3">
              <a:alphaModFix/>
            </a:blip>
            <a:srcRect b="0" l="0" r="0" t="0"/>
            <a:stretch/>
          </p:blipFill>
          <p:spPr>
            <a:xfrm>
              <a:off x="4456188" y="4832150"/>
              <a:ext cx="313980" cy="311700"/>
            </a:xfrm>
            <a:prstGeom prst="rect">
              <a:avLst/>
            </a:prstGeom>
            <a:noFill/>
            <a:ln>
              <a:noFill/>
            </a:ln>
          </p:spPr>
        </p:pic>
      </p:grpSp>
      <p:sp>
        <p:nvSpPr>
          <p:cNvPr id="211" name="Google Shape;211;p17"/>
          <p:cNvSpPr txBox="1"/>
          <p:nvPr/>
        </p:nvSpPr>
        <p:spPr>
          <a:xfrm>
            <a:off x="462075" y="4328800"/>
            <a:ext cx="69552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Code: </a:t>
            </a:r>
            <a:r>
              <a:rPr lang="en" u="sng">
                <a:solidFill>
                  <a:schemeClr val="hlink"/>
                </a:solidFill>
                <a:hlinkClick r:id="rId8"/>
              </a:rPr>
              <a:t>https://github.com/ernest-s/Neuromatch-ScholarlyBears</a:t>
            </a:r>
            <a:endParaRPr/>
          </a:p>
          <a:p>
            <a:pPr indent="0" lvl="0" marL="0" rtl="0" algn="l">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18"/>
          <p:cNvSpPr txBox="1"/>
          <p:nvPr>
            <p:ph type="title"/>
          </p:nvPr>
        </p:nvSpPr>
        <p:spPr>
          <a:xfrm>
            <a:off x="311700" y="3746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latin typeface="Calibri"/>
                <a:ea typeface="Calibri"/>
                <a:cs typeface="Calibri"/>
                <a:sym typeface="Calibri"/>
              </a:rPr>
              <a:t> Future Directions </a:t>
            </a:r>
            <a:endParaRPr b="1">
              <a:latin typeface="Calibri"/>
              <a:ea typeface="Calibri"/>
              <a:cs typeface="Calibri"/>
              <a:sym typeface="Calibri"/>
            </a:endParaRPr>
          </a:p>
          <a:p>
            <a:pPr indent="457200" lvl="0" marL="0" rtl="0" algn="l">
              <a:spcBef>
                <a:spcPts val="0"/>
              </a:spcBef>
              <a:spcAft>
                <a:spcPts val="0"/>
              </a:spcAft>
              <a:buNone/>
            </a:pPr>
            <a:r>
              <a:rPr lang="en" sz="2355">
                <a:latin typeface="Calibri"/>
                <a:ea typeface="Calibri"/>
                <a:cs typeface="Calibri"/>
                <a:sym typeface="Calibri"/>
              </a:rPr>
              <a:t>How questions - Semantic Priming</a:t>
            </a:r>
            <a:endParaRPr sz="2355">
              <a:latin typeface="Calibri"/>
              <a:ea typeface="Calibri"/>
              <a:cs typeface="Calibri"/>
              <a:sym typeface="Calibri"/>
            </a:endParaRPr>
          </a:p>
          <a:p>
            <a:pPr indent="457200" lvl="0" marL="0" rtl="0" algn="l">
              <a:spcBef>
                <a:spcPts val="0"/>
              </a:spcBef>
              <a:spcAft>
                <a:spcPts val="0"/>
              </a:spcAft>
              <a:buNone/>
            </a:pPr>
            <a:r>
              <a:rPr lang="en" sz="2333">
                <a:latin typeface="Calibri"/>
                <a:ea typeface="Calibri"/>
                <a:cs typeface="Calibri"/>
                <a:sym typeface="Calibri"/>
              </a:rPr>
              <a:t>Why questions - Cognition and evolution of the Human Brain</a:t>
            </a:r>
            <a:endParaRPr sz="2333">
              <a:latin typeface="Calibri"/>
              <a:ea typeface="Calibri"/>
              <a:cs typeface="Calibri"/>
              <a:sym typeface="Calibri"/>
            </a:endParaRPr>
          </a:p>
          <a:p>
            <a:pPr indent="0" lvl="0" marL="0" rtl="0" algn="l">
              <a:spcBef>
                <a:spcPts val="0"/>
              </a:spcBef>
              <a:spcAft>
                <a:spcPts val="0"/>
              </a:spcAft>
              <a:buNone/>
            </a:pPr>
            <a:r>
              <a:t/>
            </a:r>
            <a:endParaRPr b="1" sz="2000">
              <a:latin typeface="Calibri"/>
              <a:ea typeface="Calibri"/>
              <a:cs typeface="Calibri"/>
              <a:sym typeface="Calibri"/>
            </a:endParaRPr>
          </a:p>
          <a:p>
            <a:pPr indent="0" lvl="0" marL="0" rtl="0" algn="l">
              <a:lnSpc>
                <a:spcPct val="115000"/>
              </a:lnSpc>
              <a:spcBef>
                <a:spcPts val="1100"/>
              </a:spcBef>
              <a:spcAft>
                <a:spcPts val="700"/>
              </a:spcAft>
              <a:buNone/>
            </a:pPr>
            <a:r>
              <a:t/>
            </a:r>
            <a:endParaRPr b="1">
              <a:latin typeface="Calibri"/>
              <a:ea typeface="Calibri"/>
              <a:cs typeface="Calibri"/>
              <a:sym typeface="Calibri"/>
            </a:endParaRPr>
          </a:p>
        </p:txBody>
      </p:sp>
      <p:sp>
        <p:nvSpPr>
          <p:cNvPr id="217" name="Google Shape;217;p18"/>
          <p:cNvSpPr txBox="1"/>
          <p:nvPr>
            <p:ph idx="1" type="body"/>
          </p:nvPr>
        </p:nvSpPr>
        <p:spPr>
          <a:xfrm>
            <a:off x="462247" y="1630428"/>
            <a:ext cx="4115400" cy="2610000"/>
          </a:xfrm>
          <a:prstGeom prst="rect">
            <a:avLst/>
          </a:prstGeom>
        </p:spPr>
        <p:txBody>
          <a:bodyPr anchorCtr="0" anchor="t" bIns="91425" lIns="91425" spcFirstLastPara="1" rIns="91425" wrap="square" tIns="91425">
            <a:normAutofit/>
          </a:bodyPr>
          <a:lstStyle/>
          <a:p>
            <a:pPr indent="0" lvl="0" marL="0" rtl="0" algn="l">
              <a:spcBef>
                <a:spcPts val="1100"/>
              </a:spcBef>
              <a:spcAft>
                <a:spcPts val="700"/>
              </a:spcAft>
              <a:buNone/>
            </a:pPr>
            <a:r>
              <a:t/>
            </a:r>
            <a:endParaRPr/>
          </a:p>
        </p:txBody>
      </p:sp>
      <p:pic>
        <p:nvPicPr>
          <p:cNvPr id="218" name="Google Shape;218;p18"/>
          <p:cNvPicPr preferRelativeResize="0"/>
          <p:nvPr/>
        </p:nvPicPr>
        <p:blipFill>
          <a:blip r:embed="rId3">
            <a:alphaModFix/>
          </a:blip>
          <a:stretch>
            <a:fillRect/>
          </a:stretch>
        </p:blipFill>
        <p:spPr>
          <a:xfrm>
            <a:off x="566234" y="1794355"/>
            <a:ext cx="1562836" cy="1709468"/>
          </a:xfrm>
          <a:prstGeom prst="rect">
            <a:avLst/>
          </a:prstGeom>
          <a:noFill/>
          <a:ln>
            <a:noFill/>
          </a:ln>
        </p:spPr>
      </p:pic>
      <p:pic>
        <p:nvPicPr>
          <p:cNvPr id="219" name="Google Shape;219;p18"/>
          <p:cNvPicPr preferRelativeResize="0"/>
          <p:nvPr/>
        </p:nvPicPr>
        <p:blipFill>
          <a:blip r:embed="rId4">
            <a:alphaModFix/>
          </a:blip>
          <a:stretch>
            <a:fillRect/>
          </a:stretch>
        </p:blipFill>
        <p:spPr>
          <a:xfrm>
            <a:off x="8219550" y="105525"/>
            <a:ext cx="708600" cy="708600"/>
          </a:xfrm>
          <a:prstGeom prst="rect">
            <a:avLst/>
          </a:prstGeom>
          <a:noFill/>
          <a:ln>
            <a:noFill/>
          </a:ln>
        </p:spPr>
      </p:pic>
      <p:pic>
        <p:nvPicPr>
          <p:cNvPr id="220" name="Google Shape;220;p18"/>
          <p:cNvPicPr preferRelativeResize="0"/>
          <p:nvPr/>
        </p:nvPicPr>
        <p:blipFill rotWithShape="1">
          <a:blip r:embed="rId5">
            <a:alphaModFix/>
          </a:blip>
          <a:srcRect b="0" l="0" r="0" t="0"/>
          <a:stretch/>
        </p:blipFill>
        <p:spPr>
          <a:xfrm>
            <a:off x="7486916" y="105525"/>
            <a:ext cx="708600" cy="703465"/>
          </a:xfrm>
          <a:prstGeom prst="rect">
            <a:avLst/>
          </a:prstGeom>
          <a:noFill/>
          <a:ln>
            <a:noFill/>
          </a:ln>
        </p:spPr>
      </p:pic>
      <p:pic>
        <p:nvPicPr>
          <p:cNvPr id="221" name="Google Shape;221;p18"/>
          <p:cNvPicPr preferRelativeResize="0"/>
          <p:nvPr/>
        </p:nvPicPr>
        <p:blipFill>
          <a:blip r:embed="rId6">
            <a:alphaModFix/>
          </a:blip>
          <a:stretch>
            <a:fillRect/>
          </a:stretch>
        </p:blipFill>
        <p:spPr>
          <a:xfrm>
            <a:off x="2276633" y="1914594"/>
            <a:ext cx="1562836" cy="1174645"/>
          </a:xfrm>
          <a:prstGeom prst="rect">
            <a:avLst/>
          </a:prstGeom>
          <a:noFill/>
          <a:ln>
            <a:noFill/>
          </a:ln>
        </p:spPr>
      </p:pic>
      <p:pic>
        <p:nvPicPr>
          <p:cNvPr id="222" name="Google Shape;222;p18"/>
          <p:cNvPicPr preferRelativeResize="0"/>
          <p:nvPr/>
        </p:nvPicPr>
        <p:blipFill>
          <a:blip r:embed="rId7">
            <a:alphaModFix/>
          </a:blip>
          <a:stretch>
            <a:fillRect/>
          </a:stretch>
        </p:blipFill>
        <p:spPr>
          <a:xfrm>
            <a:off x="3549858" y="2510783"/>
            <a:ext cx="975295" cy="1615442"/>
          </a:xfrm>
          <a:prstGeom prst="rect">
            <a:avLst/>
          </a:prstGeom>
          <a:noFill/>
          <a:ln>
            <a:noFill/>
          </a:ln>
        </p:spPr>
      </p:pic>
      <p:pic>
        <p:nvPicPr>
          <p:cNvPr id="223" name="Google Shape;223;p18"/>
          <p:cNvPicPr preferRelativeResize="0"/>
          <p:nvPr/>
        </p:nvPicPr>
        <p:blipFill rotWithShape="1">
          <a:blip r:embed="rId8">
            <a:alphaModFix/>
          </a:blip>
          <a:srcRect b="0" l="-8262" r="-8274" t="-16536"/>
          <a:stretch/>
        </p:blipFill>
        <p:spPr>
          <a:xfrm>
            <a:off x="1774628" y="2510775"/>
            <a:ext cx="1144950" cy="1772075"/>
          </a:xfrm>
          <a:prstGeom prst="rect">
            <a:avLst/>
          </a:prstGeom>
          <a:noFill/>
          <a:ln>
            <a:noFill/>
          </a:ln>
        </p:spPr>
      </p:pic>
      <p:grpSp>
        <p:nvGrpSpPr>
          <p:cNvPr id="224" name="Google Shape;224;p18"/>
          <p:cNvGrpSpPr/>
          <p:nvPr/>
        </p:nvGrpSpPr>
        <p:grpSpPr>
          <a:xfrm>
            <a:off x="248450" y="4542512"/>
            <a:ext cx="8520379" cy="338528"/>
            <a:chOff x="0" y="4804800"/>
            <a:chExt cx="9144000" cy="443100"/>
          </a:xfrm>
        </p:grpSpPr>
        <p:sp>
          <p:nvSpPr>
            <p:cNvPr id="225" name="Google Shape;225;p18"/>
            <p:cNvSpPr txBox="1"/>
            <p:nvPr/>
          </p:nvSpPr>
          <p:spPr>
            <a:xfrm>
              <a:off x="0" y="4804800"/>
              <a:ext cx="9144000" cy="443100"/>
            </a:xfrm>
            <a:prstGeom prst="rect">
              <a:avLst/>
            </a:prstGeom>
            <a:solidFill>
              <a:schemeClr val="dk1"/>
            </a:solidFill>
            <a:ln>
              <a:noFill/>
            </a:ln>
          </p:spPr>
          <p:txBody>
            <a:bodyPr anchorCtr="0" anchor="ctr" bIns="91425" lIns="91425" spcFirstLastPara="1" rIns="91425" wrap="square" tIns="91425">
              <a:spAutoFit/>
            </a:bodyPr>
            <a:lstStyle/>
            <a:p>
              <a:pPr indent="0" lvl="0" marL="0" rtl="0" algn="l">
                <a:spcBef>
                  <a:spcPts val="0"/>
                </a:spcBef>
                <a:spcAft>
                  <a:spcPts val="0"/>
                </a:spcAft>
                <a:buNone/>
              </a:pPr>
              <a:r>
                <a:t/>
              </a:r>
              <a:endParaRPr sz="1000"/>
            </a:p>
          </p:txBody>
        </p:sp>
        <p:sp>
          <p:nvSpPr>
            <p:cNvPr id="226" name="Google Shape;226;p18"/>
            <p:cNvSpPr txBox="1"/>
            <p:nvPr/>
          </p:nvSpPr>
          <p:spPr>
            <a:xfrm>
              <a:off x="8472450" y="4821325"/>
              <a:ext cx="548700" cy="3345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200">
                  <a:solidFill>
                    <a:srgbClr val="202729"/>
                  </a:solidFill>
                  <a:highlight>
                    <a:schemeClr val="dk1"/>
                  </a:highlight>
                  <a:latin typeface="Calibri"/>
                  <a:ea typeface="Calibri"/>
                  <a:cs typeface="Calibri"/>
                  <a:sym typeface="Calibri"/>
                </a:rPr>
                <a:t>‹#›</a:t>
              </a:fld>
              <a:endParaRPr sz="1200">
                <a:solidFill>
                  <a:srgbClr val="202729"/>
                </a:solidFill>
                <a:highlight>
                  <a:schemeClr val="dk1"/>
                </a:highlight>
                <a:latin typeface="Calibri"/>
                <a:ea typeface="Calibri"/>
                <a:cs typeface="Calibri"/>
                <a:sym typeface="Calibri"/>
              </a:endParaRPr>
            </a:p>
          </p:txBody>
        </p:sp>
        <p:sp>
          <p:nvSpPr>
            <p:cNvPr id="227" name="Google Shape;227;p18"/>
            <p:cNvSpPr txBox="1"/>
            <p:nvPr/>
          </p:nvSpPr>
          <p:spPr>
            <a:xfrm>
              <a:off x="5043525" y="4806900"/>
              <a:ext cx="3539100" cy="3345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200"/>
                <a:buFont typeface="Arial"/>
                <a:buNone/>
              </a:pPr>
              <a:r>
                <a:rPr b="1" lang="en" sz="1200">
                  <a:highlight>
                    <a:schemeClr val="dk1"/>
                  </a:highlight>
                  <a:latin typeface="Calibri"/>
                  <a:ea typeface="Calibri"/>
                  <a:cs typeface="Calibri"/>
                  <a:sym typeface="Calibri"/>
                </a:rPr>
                <a:t>Scholarly Bear</a:t>
              </a:r>
              <a:r>
                <a:rPr b="1" lang="en" sz="1200">
                  <a:highlight>
                    <a:schemeClr val="dk1"/>
                  </a:highlight>
                  <a:latin typeface="Calibri"/>
                  <a:ea typeface="Calibri"/>
                  <a:cs typeface="Calibri"/>
                  <a:sym typeface="Calibri"/>
                </a:rPr>
                <a:t>s</a:t>
              </a:r>
              <a:endParaRPr b="1" i="0" sz="1200" u="none" cap="none" strike="noStrike">
                <a:solidFill>
                  <a:srgbClr val="000000"/>
                </a:solidFill>
                <a:highlight>
                  <a:schemeClr val="dk1"/>
                </a:highlight>
                <a:latin typeface="Calibri"/>
                <a:ea typeface="Calibri"/>
                <a:cs typeface="Calibri"/>
                <a:sym typeface="Calibri"/>
              </a:endParaRPr>
            </a:p>
            <a:p>
              <a:pPr indent="0" lvl="0" marL="0" marR="0" rtl="0" algn="r">
                <a:lnSpc>
                  <a:spcPct val="100000"/>
                </a:lnSpc>
                <a:spcBef>
                  <a:spcPts val="0"/>
                </a:spcBef>
                <a:spcAft>
                  <a:spcPts val="0"/>
                </a:spcAft>
                <a:buClr>
                  <a:srgbClr val="000000"/>
                </a:buClr>
                <a:buSzPts val="1200"/>
                <a:buFont typeface="Arial"/>
                <a:buNone/>
              </a:pPr>
              <a:r>
                <a:t/>
              </a:r>
              <a:endParaRPr b="1" i="0" sz="1200" u="none" cap="none" strike="noStrike">
                <a:solidFill>
                  <a:srgbClr val="000000"/>
                </a:solidFill>
                <a:highlight>
                  <a:schemeClr val="dk1"/>
                </a:highlight>
                <a:latin typeface="Calibri"/>
                <a:ea typeface="Calibri"/>
                <a:cs typeface="Calibri"/>
                <a:sym typeface="Calibri"/>
              </a:endParaRPr>
            </a:p>
          </p:txBody>
        </p:sp>
        <p:pic>
          <p:nvPicPr>
            <p:cNvPr id="228" name="Google Shape;228;p18"/>
            <p:cNvPicPr preferRelativeResize="0"/>
            <p:nvPr/>
          </p:nvPicPr>
          <p:blipFill rotWithShape="1">
            <a:blip r:embed="rId9">
              <a:alphaModFix/>
            </a:blip>
            <a:srcRect b="0" l="0" r="0" t="0"/>
            <a:stretch/>
          </p:blipFill>
          <p:spPr>
            <a:xfrm>
              <a:off x="4456188" y="4832150"/>
              <a:ext cx="313980" cy="311700"/>
            </a:xfrm>
            <a:prstGeom prst="rect">
              <a:avLst/>
            </a:prstGeom>
            <a:noFill/>
            <a:ln>
              <a:noFill/>
            </a:ln>
          </p:spPr>
        </p:pic>
      </p:grpSp>
      <p:pic>
        <p:nvPicPr>
          <p:cNvPr id="229" name="Google Shape;229;p18"/>
          <p:cNvPicPr preferRelativeResize="0"/>
          <p:nvPr/>
        </p:nvPicPr>
        <p:blipFill>
          <a:blip r:embed="rId10">
            <a:alphaModFix/>
          </a:blip>
          <a:stretch>
            <a:fillRect/>
          </a:stretch>
        </p:blipFill>
        <p:spPr>
          <a:xfrm>
            <a:off x="5020626" y="2409175"/>
            <a:ext cx="2268237" cy="2047150"/>
          </a:xfrm>
          <a:prstGeom prst="rect">
            <a:avLst/>
          </a:prstGeom>
          <a:noFill/>
          <a:ln>
            <a:noFill/>
          </a:ln>
        </p:spPr>
      </p:pic>
      <p:pic>
        <p:nvPicPr>
          <p:cNvPr id="230" name="Google Shape;230;p18"/>
          <p:cNvPicPr preferRelativeResize="0"/>
          <p:nvPr/>
        </p:nvPicPr>
        <p:blipFill>
          <a:blip r:embed="rId11">
            <a:alphaModFix/>
          </a:blip>
          <a:stretch>
            <a:fillRect/>
          </a:stretch>
        </p:blipFill>
        <p:spPr>
          <a:xfrm>
            <a:off x="5467475" y="1695750"/>
            <a:ext cx="3168201" cy="2055050"/>
          </a:xfrm>
          <a:prstGeom prst="rect">
            <a:avLst/>
          </a:prstGeom>
          <a:noFill/>
          <a:ln>
            <a:noFill/>
          </a:ln>
        </p:spPr>
      </p:pic>
      <p:sp>
        <p:nvSpPr>
          <p:cNvPr id="231" name="Google Shape;231;p18"/>
          <p:cNvSpPr txBox="1"/>
          <p:nvPr/>
        </p:nvSpPr>
        <p:spPr>
          <a:xfrm>
            <a:off x="248450" y="4479725"/>
            <a:ext cx="4092300" cy="311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1" lang="en" sz="1200">
                <a:solidFill>
                  <a:schemeClr val="lt1"/>
                </a:solidFill>
                <a:latin typeface="Calibri"/>
                <a:ea typeface="Calibri"/>
                <a:cs typeface="Calibri"/>
                <a:sym typeface="Calibri"/>
              </a:rPr>
              <a:t>Semantic Representation of Humans VS Vehicles</a:t>
            </a:r>
            <a:endParaRPr b="1" i="0" sz="1200" u="none" cap="none" strike="noStrike">
              <a:solidFill>
                <a:schemeClr val="lt1"/>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latin typeface="Calibri"/>
                <a:ea typeface="Calibri"/>
                <a:cs typeface="Calibri"/>
                <a:sym typeface="Calibri"/>
              </a:rPr>
              <a:t>References</a:t>
            </a:r>
            <a:endParaRPr b="1">
              <a:latin typeface="Calibri"/>
              <a:ea typeface="Calibri"/>
              <a:cs typeface="Calibri"/>
              <a:sym typeface="Calibri"/>
            </a:endParaRPr>
          </a:p>
        </p:txBody>
      </p:sp>
      <p:sp>
        <p:nvSpPr>
          <p:cNvPr id="237" name="Google Shape;237;p19"/>
          <p:cNvSpPr txBox="1"/>
          <p:nvPr>
            <p:ph idx="1" type="body"/>
          </p:nvPr>
        </p:nvSpPr>
        <p:spPr>
          <a:xfrm>
            <a:off x="311700" y="1152475"/>
            <a:ext cx="8520600" cy="3090300"/>
          </a:xfrm>
          <a:prstGeom prst="rect">
            <a:avLst/>
          </a:prstGeom>
        </p:spPr>
        <p:txBody>
          <a:bodyPr anchorCtr="0" anchor="t" bIns="91425" lIns="91425" spcFirstLastPara="1" rIns="91425" wrap="square" tIns="91425">
            <a:normAutofit fontScale="70000" lnSpcReduction="20000"/>
          </a:bodyPr>
          <a:lstStyle/>
          <a:p>
            <a:pPr indent="0" lvl="0" marL="0" rtl="0" algn="l">
              <a:lnSpc>
                <a:spcPct val="100000"/>
              </a:lnSpc>
              <a:spcBef>
                <a:spcPts val="3600"/>
              </a:spcBef>
              <a:spcAft>
                <a:spcPts val="0"/>
              </a:spcAft>
              <a:buNone/>
            </a:pPr>
            <a:r>
              <a:rPr lang="en" sz="1900">
                <a:solidFill>
                  <a:schemeClr val="dk1"/>
                </a:solidFill>
                <a:latin typeface="Calibri"/>
                <a:ea typeface="Calibri"/>
                <a:cs typeface="Calibri"/>
                <a:sym typeface="Calibri"/>
              </a:rPr>
              <a:t>Huth, A. G., Nishimoto, S., Vu, A. T. &amp; Gallant, J. L. (2012). A continuous semantic space describes the representation of thousands of object and action categories across the human brain. Neuron, 76(6), 1210-1224.</a:t>
            </a:r>
            <a:endParaRPr sz="1900">
              <a:solidFill>
                <a:schemeClr val="dk1"/>
              </a:solidFill>
              <a:latin typeface="Calibri"/>
              <a:ea typeface="Calibri"/>
              <a:cs typeface="Calibri"/>
              <a:sym typeface="Calibri"/>
            </a:endParaRPr>
          </a:p>
          <a:p>
            <a:pPr indent="0" lvl="0" marL="0" rtl="0" algn="l">
              <a:lnSpc>
                <a:spcPct val="100000"/>
              </a:lnSpc>
              <a:spcBef>
                <a:spcPts val="0"/>
              </a:spcBef>
              <a:spcAft>
                <a:spcPts val="0"/>
              </a:spcAft>
              <a:buNone/>
            </a:pPr>
            <a:r>
              <a:t/>
            </a:r>
            <a:endParaRPr sz="1900">
              <a:solidFill>
                <a:schemeClr val="dk1"/>
              </a:solidFill>
              <a:latin typeface="Calibri"/>
              <a:ea typeface="Calibri"/>
              <a:cs typeface="Calibri"/>
              <a:sym typeface="Calibri"/>
            </a:endParaRPr>
          </a:p>
          <a:p>
            <a:pPr indent="0" lvl="0" marL="0" rtl="0" algn="l">
              <a:spcBef>
                <a:spcPts val="0"/>
              </a:spcBef>
              <a:spcAft>
                <a:spcPts val="0"/>
              </a:spcAft>
              <a:buNone/>
            </a:pPr>
            <a:r>
              <a:rPr lang="en" sz="1900">
                <a:solidFill>
                  <a:schemeClr val="dk1"/>
                </a:solidFill>
                <a:latin typeface="Calibri"/>
                <a:ea typeface="Calibri"/>
                <a:cs typeface="Calibri"/>
                <a:sym typeface="Calibri"/>
              </a:rPr>
              <a:t>Kriegeskorte, N., Mur, M., &amp; Bandettini, P. A. (2008). Representational similarity analysis-connecting the branches of systems neuroscience. Frontiers in systems neuroscience, 2, 4.</a:t>
            </a:r>
            <a:endParaRPr sz="1900">
              <a:solidFill>
                <a:schemeClr val="dk1"/>
              </a:solidFill>
              <a:latin typeface="Calibri"/>
              <a:ea typeface="Calibri"/>
              <a:cs typeface="Calibri"/>
              <a:sym typeface="Calibri"/>
            </a:endParaRPr>
          </a:p>
          <a:p>
            <a:pPr indent="0" lvl="0" marL="0" rtl="0" algn="l">
              <a:spcBef>
                <a:spcPts val="0"/>
              </a:spcBef>
              <a:spcAft>
                <a:spcPts val="0"/>
              </a:spcAft>
              <a:buNone/>
            </a:pPr>
            <a:r>
              <a:t/>
            </a:r>
            <a:endParaRPr sz="1900">
              <a:solidFill>
                <a:schemeClr val="dk1"/>
              </a:solidFill>
              <a:latin typeface="Calibri"/>
              <a:ea typeface="Calibri"/>
              <a:cs typeface="Calibri"/>
              <a:sym typeface="Calibri"/>
            </a:endParaRPr>
          </a:p>
          <a:p>
            <a:pPr indent="0" lvl="0" marL="0" rtl="0" algn="l">
              <a:spcBef>
                <a:spcPts val="400"/>
              </a:spcBef>
              <a:spcAft>
                <a:spcPts val="0"/>
              </a:spcAft>
              <a:buNone/>
            </a:pPr>
            <a:r>
              <a:rPr lang="en" sz="1900">
                <a:solidFill>
                  <a:schemeClr val="dk1"/>
                </a:solidFill>
                <a:latin typeface="Calibri"/>
                <a:ea typeface="Calibri"/>
                <a:cs typeface="Calibri"/>
                <a:sym typeface="Calibri"/>
              </a:rPr>
              <a:t>Kriegeskorte, N., Goebel, R., &amp; Bandettini, P. (2006). information-based functional brain mapping. Proceedings of the National Academy of Sciences, 103 (10), 3863-3868.</a:t>
            </a:r>
            <a:endParaRPr sz="1900">
              <a:solidFill>
                <a:schemeClr val="dk1"/>
              </a:solidFill>
              <a:latin typeface="Calibri"/>
              <a:ea typeface="Calibri"/>
              <a:cs typeface="Calibri"/>
              <a:sym typeface="Calibri"/>
            </a:endParaRPr>
          </a:p>
          <a:p>
            <a:pPr indent="0" lvl="0" marL="0" rtl="0" algn="l">
              <a:spcBef>
                <a:spcPts val="400"/>
              </a:spcBef>
              <a:spcAft>
                <a:spcPts val="0"/>
              </a:spcAft>
              <a:buNone/>
            </a:pPr>
            <a:r>
              <a:t/>
            </a:r>
            <a:endParaRPr sz="1900">
              <a:solidFill>
                <a:schemeClr val="dk1"/>
              </a:solidFill>
              <a:latin typeface="Calibri"/>
              <a:ea typeface="Calibri"/>
              <a:cs typeface="Calibri"/>
              <a:sym typeface="Calibri"/>
            </a:endParaRPr>
          </a:p>
          <a:p>
            <a:pPr indent="0" lvl="0" marL="0" rtl="0" algn="l">
              <a:spcBef>
                <a:spcPts val="0"/>
              </a:spcBef>
              <a:spcAft>
                <a:spcPts val="0"/>
              </a:spcAft>
              <a:buNone/>
            </a:pPr>
            <a:r>
              <a:rPr lang="en" sz="1900">
                <a:solidFill>
                  <a:schemeClr val="dk1"/>
                </a:solidFill>
                <a:latin typeface="Calibri"/>
                <a:ea typeface="Calibri"/>
                <a:cs typeface="Calibri"/>
                <a:sym typeface="Calibri"/>
              </a:rPr>
              <a:t>Naselaris, T., Kay, K. N., Nishimoto, S., &amp; Gallant, J. L. (2011). Encoding and decoding in fMRI. Neuroimage, 56(2), 400-410.</a:t>
            </a:r>
            <a:endParaRPr sz="1900">
              <a:solidFill>
                <a:schemeClr val="dk1"/>
              </a:solidFill>
              <a:latin typeface="Calibri"/>
              <a:ea typeface="Calibri"/>
              <a:cs typeface="Calibri"/>
              <a:sym typeface="Calibri"/>
            </a:endParaRPr>
          </a:p>
          <a:p>
            <a:pPr indent="0" lvl="0" marL="0" rtl="0" algn="l">
              <a:spcBef>
                <a:spcPts val="1200"/>
              </a:spcBef>
              <a:spcAft>
                <a:spcPts val="1200"/>
              </a:spcAft>
              <a:buNone/>
            </a:pPr>
            <a:r>
              <a:rPr lang="en" sz="1900">
                <a:solidFill>
                  <a:schemeClr val="dk1"/>
                </a:solidFill>
                <a:latin typeface="Calibri"/>
                <a:ea typeface="Calibri"/>
                <a:cs typeface="Calibri"/>
                <a:sym typeface="Calibri"/>
              </a:rPr>
              <a:t>Wu, M. C.-K., David, S. V., &amp; Gallant, J. L. (2006). Complete Functional Characterization of Sensory Neurons by System Identification. Annual Review of Neuroscience, 29(1), 477–505.</a:t>
            </a:r>
            <a:endParaRPr sz="1500">
              <a:solidFill>
                <a:schemeClr val="dk1"/>
              </a:solidFill>
              <a:latin typeface="Calibri"/>
              <a:ea typeface="Calibri"/>
              <a:cs typeface="Calibri"/>
              <a:sym typeface="Calibri"/>
            </a:endParaRPr>
          </a:p>
        </p:txBody>
      </p:sp>
      <p:grpSp>
        <p:nvGrpSpPr>
          <p:cNvPr id="238" name="Google Shape;238;p19"/>
          <p:cNvGrpSpPr/>
          <p:nvPr/>
        </p:nvGrpSpPr>
        <p:grpSpPr>
          <a:xfrm>
            <a:off x="0" y="4804800"/>
            <a:ext cx="9144000" cy="351025"/>
            <a:chOff x="0" y="4804800"/>
            <a:chExt cx="9144000" cy="351025"/>
          </a:xfrm>
        </p:grpSpPr>
        <p:sp>
          <p:nvSpPr>
            <p:cNvPr id="239" name="Google Shape;239;p19"/>
            <p:cNvSpPr txBox="1"/>
            <p:nvPr/>
          </p:nvSpPr>
          <p:spPr>
            <a:xfrm>
              <a:off x="0" y="4804800"/>
              <a:ext cx="9144000" cy="338700"/>
            </a:xfrm>
            <a:prstGeom prst="rect">
              <a:avLst/>
            </a:prstGeom>
            <a:solidFill>
              <a:schemeClr val="dk1"/>
            </a:solidFill>
            <a:ln>
              <a:noFill/>
            </a:ln>
          </p:spPr>
          <p:txBody>
            <a:bodyPr anchorCtr="0" anchor="ctr" bIns="91425" lIns="91425" spcFirstLastPara="1" rIns="91425" wrap="square" tIns="91425">
              <a:spAutoFit/>
            </a:bodyPr>
            <a:lstStyle/>
            <a:p>
              <a:pPr indent="0" lvl="0" marL="0" rtl="0" algn="l">
                <a:spcBef>
                  <a:spcPts val="0"/>
                </a:spcBef>
                <a:spcAft>
                  <a:spcPts val="0"/>
                </a:spcAft>
                <a:buNone/>
              </a:pPr>
              <a:r>
                <a:t/>
              </a:r>
              <a:endParaRPr sz="1000"/>
            </a:p>
          </p:txBody>
        </p:sp>
        <p:sp>
          <p:nvSpPr>
            <p:cNvPr id="240" name="Google Shape;240;p19"/>
            <p:cNvSpPr txBox="1"/>
            <p:nvPr/>
          </p:nvSpPr>
          <p:spPr>
            <a:xfrm>
              <a:off x="8472450" y="4821325"/>
              <a:ext cx="548700" cy="3345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200">
                  <a:solidFill>
                    <a:srgbClr val="202729"/>
                  </a:solidFill>
                  <a:highlight>
                    <a:schemeClr val="dk1"/>
                  </a:highlight>
                </a:rPr>
                <a:t>‹#›</a:t>
              </a:fld>
              <a:endParaRPr sz="1200">
                <a:solidFill>
                  <a:srgbClr val="202729"/>
                </a:solidFill>
                <a:highlight>
                  <a:schemeClr val="dk1"/>
                </a:highlight>
              </a:endParaRPr>
            </a:p>
          </p:txBody>
        </p:sp>
        <p:sp>
          <p:nvSpPr>
            <p:cNvPr id="241" name="Google Shape;241;p19"/>
            <p:cNvSpPr txBox="1"/>
            <p:nvPr/>
          </p:nvSpPr>
          <p:spPr>
            <a:xfrm>
              <a:off x="5043525" y="4806900"/>
              <a:ext cx="3539100" cy="3345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200"/>
                <a:buFont typeface="Arial"/>
                <a:buNone/>
              </a:pPr>
              <a:r>
                <a:rPr b="1" lang="en" sz="1200">
                  <a:highlight>
                    <a:schemeClr val="dk1"/>
                  </a:highlight>
                </a:rPr>
                <a:t>The Wiggly Caterpillars</a:t>
              </a:r>
              <a:endParaRPr b="1" i="0" sz="1200" u="none" cap="none" strike="noStrike">
                <a:solidFill>
                  <a:srgbClr val="000000"/>
                </a:solidFill>
                <a:highlight>
                  <a:schemeClr val="dk1"/>
                </a:highlight>
                <a:latin typeface="Arial"/>
                <a:ea typeface="Arial"/>
                <a:cs typeface="Arial"/>
                <a:sym typeface="Arial"/>
              </a:endParaRPr>
            </a:p>
            <a:p>
              <a:pPr indent="0" lvl="0" marL="0" marR="0" rtl="0" algn="r">
                <a:lnSpc>
                  <a:spcPct val="100000"/>
                </a:lnSpc>
                <a:spcBef>
                  <a:spcPts val="0"/>
                </a:spcBef>
                <a:spcAft>
                  <a:spcPts val="0"/>
                </a:spcAft>
                <a:buClr>
                  <a:srgbClr val="000000"/>
                </a:buClr>
                <a:buSzPts val="1200"/>
                <a:buFont typeface="Arial"/>
                <a:buNone/>
              </a:pPr>
              <a:r>
                <a:t/>
              </a:r>
              <a:endParaRPr b="1" i="0" sz="1200" u="none" cap="none" strike="noStrike">
                <a:solidFill>
                  <a:srgbClr val="000000"/>
                </a:solidFill>
                <a:highlight>
                  <a:schemeClr val="dk1"/>
                </a:highlight>
                <a:latin typeface="Arial"/>
                <a:ea typeface="Arial"/>
                <a:cs typeface="Arial"/>
                <a:sym typeface="Arial"/>
              </a:endParaRPr>
            </a:p>
          </p:txBody>
        </p:sp>
        <p:sp>
          <p:nvSpPr>
            <p:cNvPr id="242" name="Google Shape;242;p19"/>
            <p:cNvSpPr txBox="1"/>
            <p:nvPr/>
          </p:nvSpPr>
          <p:spPr>
            <a:xfrm>
              <a:off x="0" y="4818300"/>
              <a:ext cx="4092300" cy="311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1" lang="en" sz="1200">
                  <a:solidFill>
                    <a:schemeClr val="lt1"/>
                  </a:solidFill>
                </a:rPr>
                <a:t>Semantic Representation of Humans VS Vehicles</a:t>
              </a:r>
              <a:endParaRPr b="1" i="0" sz="1200" u="none" cap="none" strike="noStrike">
                <a:solidFill>
                  <a:schemeClr val="lt1"/>
                </a:solidFill>
                <a:latin typeface="Arial"/>
                <a:ea typeface="Arial"/>
                <a:cs typeface="Arial"/>
                <a:sym typeface="Arial"/>
              </a:endParaRPr>
            </a:p>
          </p:txBody>
        </p:sp>
        <p:pic>
          <p:nvPicPr>
            <p:cNvPr id="243" name="Google Shape;243;p19"/>
            <p:cNvPicPr preferRelativeResize="0"/>
            <p:nvPr/>
          </p:nvPicPr>
          <p:blipFill rotWithShape="1">
            <a:blip r:embed="rId3">
              <a:alphaModFix/>
            </a:blip>
            <a:srcRect b="0" l="0" r="0" t="0"/>
            <a:stretch/>
          </p:blipFill>
          <p:spPr>
            <a:xfrm>
              <a:off x="4456188" y="4832150"/>
              <a:ext cx="313980" cy="311700"/>
            </a:xfrm>
            <a:prstGeom prst="rect">
              <a:avLst/>
            </a:prstGeom>
            <a:noFill/>
            <a:ln>
              <a:noFill/>
            </a:ln>
          </p:spPr>
        </p:pic>
      </p:grpSp>
      <p:pic>
        <p:nvPicPr>
          <p:cNvPr id="244" name="Google Shape;244;p19"/>
          <p:cNvPicPr preferRelativeResize="0"/>
          <p:nvPr/>
        </p:nvPicPr>
        <p:blipFill>
          <a:blip r:embed="rId4">
            <a:alphaModFix/>
          </a:blip>
          <a:stretch>
            <a:fillRect/>
          </a:stretch>
        </p:blipFill>
        <p:spPr>
          <a:xfrm>
            <a:off x="8219550" y="105525"/>
            <a:ext cx="708600" cy="708600"/>
          </a:xfrm>
          <a:prstGeom prst="rect">
            <a:avLst/>
          </a:prstGeom>
          <a:noFill/>
          <a:ln>
            <a:noFill/>
          </a:ln>
        </p:spPr>
      </p:pic>
      <p:pic>
        <p:nvPicPr>
          <p:cNvPr id="245" name="Google Shape;245;p19"/>
          <p:cNvPicPr preferRelativeResize="0"/>
          <p:nvPr/>
        </p:nvPicPr>
        <p:blipFill rotWithShape="1">
          <a:blip r:embed="rId5">
            <a:alphaModFix/>
          </a:blip>
          <a:srcRect b="0" l="0" r="0" t="0"/>
          <a:stretch/>
        </p:blipFill>
        <p:spPr>
          <a:xfrm>
            <a:off x="7486916" y="105525"/>
            <a:ext cx="708600" cy="703465"/>
          </a:xfrm>
          <a:prstGeom prst="rect">
            <a:avLst/>
          </a:prstGeom>
          <a:noFill/>
          <a:ln>
            <a:noFill/>
          </a:ln>
        </p:spPr>
      </p:pic>
      <p:grpSp>
        <p:nvGrpSpPr>
          <p:cNvPr id="246" name="Google Shape;246;p19"/>
          <p:cNvGrpSpPr/>
          <p:nvPr/>
        </p:nvGrpSpPr>
        <p:grpSpPr>
          <a:xfrm>
            <a:off x="0" y="4804800"/>
            <a:ext cx="9144000" cy="351025"/>
            <a:chOff x="0" y="4804800"/>
            <a:chExt cx="9144000" cy="351025"/>
          </a:xfrm>
        </p:grpSpPr>
        <p:sp>
          <p:nvSpPr>
            <p:cNvPr id="247" name="Google Shape;247;p19"/>
            <p:cNvSpPr txBox="1"/>
            <p:nvPr/>
          </p:nvSpPr>
          <p:spPr>
            <a:xfrm>
              <a:off x="0" y="4804800"/>
              <a:ext cx="9144000" cy="338700"/>
            </a:xfrm>
            <a:prstGeom prst="rect">
              <a:avLst/>
            </a:prstGeom>
            <a:solidFill>
              <a:schemeClr val="dk1"/>
            </a:solidFill>
            <a:ln>
              <a:noFill/>
            </a:ln>
          </p:spPr>
          <p:txBody>
            <a:bodyPr anchorCtr="0" anchor="ctr" bIns="91425" lIns="91425" spcFirstLastPara="1" rIns="91425" wrap="square" tIns="91425">
              <a:spAutoFit/>
            </a:bodyPr>
            <a:lstStyle/>
            <a:p>
              <a:pPr indent="0" lvl="0" marL="0" rtl="0" algn="l">
                <a:spcBef>
                  <a:spcPts val="0"/>
                </a:spcBef>
                <a:spcAft>
                  <a:spcPts val="0"/>
                </a:spcAft>
                <a:buNone/>
              </a:pPr>
              <a:r>
                <a:t/>
              </a:r>
              <a:endParaRPr sz="1000"/>
            </a:p>
          </p:txBody>
        </p:sp>
        <p:sp>
          <p:nvSpPr>
            <p:cNvPr id="248" name="Google Shape;248;p19"/>
            <p:cNvSpPr txBox="1"/>
            <p:nvPr/>
          </p:nvSpPr>
          <p:spPr>
            <a:xfrm>
              <a:off x="8472450" y="4821325"/>
              <a:ext cx="548700" cy="3345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200">
                  <a:solidFill>
                    <a:srgbClr val="202729"/>
                  </a:solidFill>
                  <a:highlight>
                    <a:schemeClr val="dk1"/>
                  </a:highlight>
                </a:rPr>
                <a:t>‹#›</a:t>
              </a:fld>
              <a:endParaRPr sz="1200">
                <a:solidFill>
                  <a:srgbClr val="202729"/>
                </a:solidFill>
                <a:highlight>
                  <a:schemeClr val="dk1"/>
                </a:highlight>
              </a:endParaRPr>
            </a:p>
          </p:txBody>
        </p:sp>
        <p:sp>
          <p:nvSpPr>
            <p:cNvPr id="249" name="Google Shape;249;p19"/>
            <p:cNvSpPr txBox="1"/>
            <p:nvPr/>
          </p:nvSpPr>
          <p:spPr>
            <a:xfrm>
              <a:off x="5043525" y="4806900"/>
              <a:ext cx="3539100" cy="3345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200"/>
                <a:buFont typeface="Arial"/>
                <a:buNone/>
              </a:pPr>
              <a:r>
                <a:rPr b="1" lang="en" sz="1200">
                  <a:highlight>
                    <a:schemeClr val="dk1"/>
                  </a:highlight>
                </a:rPr>
                <a:t>Scholarly Bears</a:t>
              </a:r>
              <a:endParaRPr b="1" i="0" sz="1200" u="none" cap="none" strike="noStrike">
                <a:solidFill>
                  <a:srgbClr val="000000"/>
                </a:solidFill>
                <a:highlight>
                  <a:schemeClr val="dk1"/>
                </a:highlight>
                <a:latin typeface="Arial"/>
                <a:ea typeface="Arial"/>
                <a:cs typeface="Arial"/>
                <a:sym typeface="Arial"/>
              </a:endParaRPr>
            </a:p>
            <a:p>
              <a:pPr indent="0" lvl="0" marL="0" marR="0" rtl="0" algn="r">
                <a:lnSpc>
                  <a:spcPct val="100000"/>
                </a:lnSpc>
                <a:spcBef>
                  <a:spcPts val="0"/>
                </a:spcBef>
                <a:spcAft>
                  <a:spcPts val="0"/>
                </a:spcAft>
                <a:buClr>
                  <a:srgbClr val="000000"/>
                </a:buClr>
                <a:buSzPts val="1200"/>
                <a:buFont typeface="Arial"/>
                <a:buNone/>
              </a:pPr>
              <a:r>
                <a:t/>
              </a:r>
              <a:endParaRPr b="1" i="0" sz="1200" u="none" cap="none" strike="noStrike">
                <a:solidFill>
                  <a:srgbClr val="000000"/>
                </a:solidFill>
                <a:highlight>
                  <a:schemeClr val="dk1"/>
                </a:highlight>
                <a:latin typeface="Arial"/>
                <a:ea typeface="Arial"/>
                <a:cs typeface="Arial"/>
                <a:sym typeface="Arial"/>
              </a:endParaRPr>
            </a:p>
          </p:txBody>
        </p:sp>
        <p:sp>
          <p:nvSpPr>
            <p:cNvPr id="250" name="Google Shape;250;p19"/>
            <p:cNvSpPr txBox="1"/>
            <p:nvPr/>
          </p:nvSpPr>
          <p:spPr>
            <a:xfrm>
              <a:off x="0" y="4818300"/>
              <a:ext cx="4092300" cy="311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1" lang="en" sz="1200">
                  <a:solidFill>
                    <a:schemeClr val="lt1"/>
                  </a:solidFill>
                </a:rPr>
                <a:t>Semantic Representation of Humans VS Vehicles</a:t>
              </a:r>
              <a:endParaRPr b="1" i="0" sz="1200" u="none" cap="none" strike="noStrike">
                <a:solidFill>
                  <a:schemeClr val="lt1"/>
                </a:solidFill>
                <a:latin typeface="Arial"/>
                <a:ea typeface="Arial"/>
                <a:cs typeface="Arial"/>
                <a:sym typeface="Arial"/>
              </a:endParaRPr>
            </a:p>
          </p:txBody>
        </p:sp>
        <p:pic>
          <p:nvPicPr>
            <p:cNvPr id="251" name="Google Shape;251;p19"/>
            <p:cNvPicPr preferRelativeResize="0"/>
            <p:nvPr/>
          </p:nvPicPr>
          <p:blipFill rotWithShape="1">
            <a:blip r:embed="rId3">
              <a:alphaModFix/>
            </a:blip>
            <a:srcRect b="0" l="0" r="0" t="0"/>
            <a:stretch/>
          </p:blipFill>
          <p:spPr>
            <a:xfrm>
              <a:off x="4456188" y="4832150"/>
              <a:ext cx="313980" cy="311700"/>
            </a:xfrm>
            <a:prstGeom prst="rect">
              <a:avLst/>
            </a:prstGeom>
            <a:noFill/>
            <a:ln>
              <a:noFill/>
            </a:ln>
          </p:spPr>
        </p:pic>
      </p:grpSp>
      <p:grpSp>
        <p:nvGrpSpPr>
          <p:cNvPr id="252" name="Google Shape;252;p19"/>
          <p:cNvGrpSpPr/>
          <p:nvPr/>
        </p:nvGrpSpPr>
        <p:grpSpPr>
          <a:xfrm>
            <a:off x="0" y="4804800"/>
            <a:ext cx="9144000" cy="351025"/>
            <a:chOff x="0" y="4804800"/>
            <a:chExt cx="9144000" cy="351025"/>
          </a:xfrm>
        </p:grpSpPr>
        <p:sp>
          <p:nvSpPr>
            <p:cNvPr id="253" name="Google Shape;253;p19"/>
            <p:cNvSpPr txBox="1"/>
            <p:nvPr/>
          </p:nvSpPr>
          <p:spPr>
            <a:xfrm>
              <a:off x="0" y="4804800"/>
              <a:ext cx="9144000" cy="338700"/>
            </a:xfrm>
            <a:prstGeom prst="rect">
              <a:avLst/>
            </a:prstGeom>
            <a:solidFill>
              <a:schemeClr val="dk1"/>
            </a:solidFill>
            <a:ln>
              <a:noFill/>
            </a:ln>
          </p:spPr>
          <p:txBody>
            <a:bodyPr anchorCtr="0" anchor="ctr" bIns="91425" lIns="91425" spcFirstLastPara="1" rIns="91425" wrap="square" tIns="91425">
              <a:spAutoFit/>
            </a:bodyPr>
            <a:lstStyle/>
            <a:p>
              <a:pPr indent="0" lvl="0" marL="0" rtl="0" algn="l">
                <a:spcBef>
                  <a:spcPts val="0"/>
                </a:spcBef>
                <a:spcAft>
                  <a:spcPts val="0"/>
                </a:spcAft>
                <a:buNone/>
              </a:pPr>
              <a:r>
                <a:t/>
              </a:r>
              <a:endParaRPr sz="1000"/>
            </a:p>
          </p:txBody>
        </p:sp>
        <p:sp>
          <p:nvSpPr>
            <p:cNvPr id="254" name="Google Shape;254;p19"/>
            <p:cNvSpPr txBox="1"/>
            <p:nvPr/>
          </p:nvSpPr>
          <p:spPr>
            <a:xfrm>
              <a:off x="8472450" y="4821325"/>
              <a:ext cx="548700" cy="3345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200">
                  <a:solidFill>
                    <a:srgbClr val="202729"/>
                  </a:solidFill>
                  <a:highlight>
                    <a:schemeClr val="dk1"/>
                  </a:highlight>
                  <a:latin typeface="Calibri"/>
                  <a:ea typeface="Calibri"/>
                  <a:cs typeface="Calibri"/>
                  <a:sym typeface="Calibri"/>
                </a:rPr>
                <a:t>‹#›</a:t>
              </a:fld>
              <a:endParaRPr sz="1200">
                <a:solidFill>
                  <a:srgbClr val="202729"/>
                </a:solidFill>
                <a:highlight>
                  <a:schemeClr val="dk1"/>
                </a:highlight>
                <a:latin typeface="Calibri"/>
                <a:ea typeface="Calibri"/>
                <a:cs typeface="Calibri"/>
                <a:sym typeface="Calibri"/>
              </a:endParaRPr>
            </a:p>
          </p:txBody>
        </p:sp>
        <p:sp>
          <p:nvSpPr>
            <p:cNvPr id="255" name="Google Shape;255;p19"/>
            <p:cNvSpPr txBox="1"/>
            <p:nvPr/>
          </p:nvSpPr>
          <p:spPr>
            <a:xfrm>
              <a:off x="5043525" y="4806900"/>
              <a:ext cx="3539100" cy="3345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200"/>
                <a:buFont typeface="Arial"/>
                <a:buNone/>
              </a:pPr>
              <a:r>
                <a:rPr b="1" lang="en" sz="1200">
                  <a:highlight>
                    <a:schemeClr val="dk1"/>
                  </a:highlight>
                  <a:latin typeface="Calibri"/>
                  <a:ea typeface="Calibri"/>
                  <a:cs typeface="Calibri"/>
                  <a:sym typeface="Calibri"/>
                </a:rPr>
                <a:t>Scholarly Bears</a:t>
              </a:r>
              <a:endParaRPr b="1" i="0" sz="1200" u="none" cap="none" strike="noStrike">
                <a:solidFill>
                  <a:srgbClr val="000000"/>
                </a:solidFill>
                <a:highlight>
                  <a:schemeClr val="dk1"/>
                </a:highlight>
                <a:latin typeface="Calibri"/>
                <a:ea typeface="Calibri"/>
                <a:cs typeface="Calibri"/>
                <a:sym typeface="Calibri"/>
              </a:endParaRPr>
            </a:p>
            <a:p>
              <a:pPr indent="0" lvl="0" marL="0" marR="0" rtl="0" algn="r">
                <a:lnSpc>
                  <a:spcPct val="100000"/>
                </a:lnSpc>
                <a:spcBef>
                  <a:spcPts val="0"/>
                </a:spcBef>
                <a:spcAft>
                  <a:spcPts val="0"/>
                </a:spcAft>
                <a:buClr>
                  <a:srgbClr val="000000"/>
                </a:buClr>
                <a:buSzPts val="1200"/>
                <a:buFont typeface="Arial"/>
                <a:buNone/>
              </a:pPr>
              <a:r>
                <a:t/>
              </a:r>
              <a:endParaRPr b="1" i="0" sz="1200" u="none" cap="none" strike="noStrike">
                <a:solidFill>
                  <a:srgbClr val="000000"/>
                </a:solidFill>
                <a:highlight>
                  <a:schemeClr val="dk1"/>
                </a:highlight>
                <a:latin typeface="Calibri"/>
                <a:ea typeface="Calibri"/>
                <a:cs typeface="Calibri"/>
                <a:sym typeface="Calibri"/>
              </a:endParaRPr>
            </a:p>
          </p:txBody>
        </p:sp>
        <p:sp>
          <p:nvSpPr>
            <p:cNvPr id="256" name="Google Shape;256;p19"/>
            <p:cNvSpPr txBox="1"/>
            <p:nvPr/>
          </p:nvSpPr>
          <p:spPr>
            <a:xfrm>
              <a:off x="0" y="4818300"/>
              <a:ext cx="4092300" cy="311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1" lang="en" sz="1200">
                  <a:solidFill>
                    <a:schemeClr val="lt1"/>
                  </a:solidFill>
                  <a:latin typeface="Calibri"/>
                  <a:ea typeface="Calibri"/>
                  <a:cs typeface="Calibri"/>
                  <a:sym typeface="Calibri"/>
                </a:rPr>
                <a:t>Semantic Representation of Humans VS Vehicles</a:t>
              </a:r>
              <a:endParaRPr b="1" i="0" sz="1200" u="none" cap="none" strike="noStrike">
                <a:solidFill>
                  <a:schemeClr val="lt1"/>
                </a:solidFill>
                <a:latin typeface="Calibri"/>
                <a:ea typeface="Calibri"/>
                <a:cs typeface="Calibri"/>
                <a:sym typeface="Calibri"/>
              </a:endParaRPr>
            </a:p>
          </p:txBody>
        </p:sp>
        <p:pic>
          <p:nvPicPr>
            <p:cNvPr id="257" name="Google Shape;257;p19"/>
            <p:cNvPicPr preferRelativeResize="0"/>
            <p:nvPr/>
          </p:nvPicPr>
          <p:blipFill rotWithShape="1">
            <a:blip r:embed="rId3">
              <a:alphaModFix/>
            </a:blip>
            <a:srcRect b="0" l="0" r="0" t="0"/>
            <a:stretch/>
          </p:blipFill>
          <p:spPr>
            <a:xfrm>
              <a:off x="4456188" y="4832150"/>
              <a:ext cx="313980" cy="311700"/>
            </a:xfrm>
            <a:prstGeom prst="rect">
              <a:avLst/>
            </a:prstGeom>
            <a:noFill/>
            <a:ln>
              <a:noFill/>
            </a:ln>
          </p:spPr>
        </p:pic>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latin typeface="Calibri"/>
                <a:ea typeface="Calibri"/>
                <a:cs typeface="Calibri"/>
                <a:sym typeface="Calibri"/>
              </a:rPr>
              <a:t>Acknowledgements</a:t>
            </a:r>
            <a:endParaRPr b="1">
              <a:latin typeface="Calibri"/>
              <a:ea typeface="Calibri"/>
              <a:cs typeface="Calibri"/>
              <a:sym typeface="Calibri"/>
            </a:endParaRPr>
          </a:p>
        </p:txBody>
      </p:sp>
      <p:sp>
        <p:nvSpPr>
          <p:cNvPr id="263" name="Google Shape;263;p20"/>
          <p:cNvSpPr txBox="1"/>
          <p:nvPr>
            <p:ph idx="1" type="body"/>
          </p:nvPr>
        </p:nvSpPr>
        <p:spPr>
          <a:xfrm>
            <a:off x="4572000" y="1017725"/>
            <a:ext cx="4260300" cy="2168700"/>
          </a:xfrm>
          <a:prstGeom prst="rect">
            <a:avLst/>
          </a:prstGeom>
        </p:spPr>
        <p:txBody>
          <a:bodyPr anchorCtr="0" anchor="t" bIns="91425" lIns="91425" spcFirstLastPara="1" rIns="91425" wrap="square" tIns="91425">
            <a:normAutofit fontScale="85000"/>
          </a:bodyPr>
          <a:lstStyle/>
          <a:p>
            <a:pPr indent="0" lvl="0" marL="0" rtl="0" algn="l">
              <a:spcBef>
                <a:spcPts val="0"/>
              </a:spcBef>
              <a:spcAft>
                <a:spcPts val="0"/>
              </a:spcAft>
              <a:buNone/>
            </a:pPr>
            <a:r>
              <a:rPr lang="en">
                <a:solidFill>
                  <a:schemeClr val="dk1"/>
                </a:solidFill>
                <a:latin typeface="Calibri"/>
                <a:ea typeface="Calibri"/>
                <a:cs typeface="Calibri"/>
                <a:sym typeface="Calibri"/>
              </a:rPr>
              <a:t>Special thanks to: </a:t>
            </a:r>
            <a:endParaRPr>
              <a:solidFill>
                <a:schemeClr val="dk1"/>
              </a:solidFill>
              <a:latin typeface="Calibri"/>
              <a:ea typeface="Calibri"/>
              <a:cs typeface="Calibri"/>
              <a:sym typeface="Calibri"/>
            </a:endParaRPr>
          </a:p>
          <a:p>
            <a:pPr indent="457200" lvl="0" marL="0" rtl="0" algn="l">
              <a:spcBef>
                <a:spcPts val="1200"/>
              </a:spcBef>
              <a:spcAft>
                <a:spcPts val="0"/>
              </a:spcAft>
              <a:buNone/>
            </a:pPr>
            <a:r>
              <a:rPr lang="en">
                <a:solidFill>
                  <a:schemeClr val="dk1"/>
                </a:solidFill>
                <a:latin typeface="Calibri"/>
                <a:ea typeface="Calibri"/>
                <a:cs typeface="Calibri"/>
                <a:sym typeface="Calibri"/>
              </a:rPr>
              <a:t>Pod TA - Tanya Rubinstein</a:t>
            </a:r>
            <a:endParaRPr>
              <a:solidFill>
                <a:schemeClr val="dk1"/>
              </a:solidFill>
              <a:latin typeface="Calibri"/>
              <a:ea typeface="Calibri"/>
              <a:cs typeface="Calibri"/>
              <a:sym typeface="Calibri"/>
            </a:endParaRPr>
          </a:p>
          <a:p>
            <a:pPr indent="457200" lvl="0" marL="0" rtl="0" algn="l">
              <a:spcBef>
                <a:spcPts val="1200"/>
              </a:spcBef>
              <a:spcAft>
                <a:spcPts val="0"/>
              </a:spcAft>
              <a:buNone/>
            </a:pPr>
            <a:r>
              <a:rPr lang="en">
                <a:solidFill>
                  <a:schemeClr val="dk1"/>
                </a:solidFill>
                <a:latin typeface="Calibri"/>
                <a:ea typeface="Calibri"/>
                <a:cs typeface="Calibri"/>
                <a:sym typeface="Calibri"/>
              </a:rPr>
              <a:t>Project TAs - Mo Shahdloo, Aakash Agrawal</a:t>
            </a:r>
            <a:endParaRPr>
              <a:solidFill>
                <a:schemeClr val="dk1"/>
              </a:solidFill>
              <a:latin typeface="Calibri"/>
              <a:ea typeface="Calibri"/>
              <a:cs typeface="Calibri"/>
              <a:sym typeface="Calibri"/>
            </a:endParaRPr>
          </a:p>
          <a:p>
            <a:pPr indent="0" lvl="0" marL="457200" rtl="0" algn="l">
              <a:spcBef>
                <a:spcPts val="1200"/>
              </a:spcBef>
              <a:spcAft>
                <a:spcPts val="0"/>
              </a:spcAft>
              <a:buNone/>
            </a:pPr>
            <a:r>
              <a:rPr lang="en">
                <a:solidFill>
                  <a:schemeClr val="dk1"/>
                </a:solidFill>
                <a:latin typeface="Calibri"/>
                <a:ea typeface="Calibri"/>
                <a:cs typeface="Calibri"/>
                <a:sym typeface="Calibri"/>
              </a:rPr>
              <a:t>Project Mentor - Andrey Chetverikov</a:t>
            </a:r>
            <a:endParaRPr>
              <a:solidFill>
                <a:schemeClr val="dk1"/>
              </a:solidFill>
              <a:latin typeface="Calibri"/>
              <a:ea typeface="Calibri"/>
              <a:cs typeface="Calibri"/>
              <a:sym typeface="Calibri"/>
            </a:endParaRPr>
          </a:p>
          <a:p>
            <a:pPr indent="0" lvl="0" marL="0" rtl="0" algn="l">
              <a:spcBef>
                <a:spcPts val="1200"/>
              </a:spcBef>
              <a:spcAft>
                <a:spcPts val="1200"/>
              </a:spcAft>
              <a:buNone/>
            </a:pPr>
            <a:r>
              <a:t/>
            </a:r>
            <a:endParaRPr i="1">
              <a:solidFill>
                <a:schemeClr val="dk1"/>
              </a:solidFill>
              <a:latin typeface="Calibri"/>
              <a:ea typeface="Calibri"/>
              <a:cs typeface="Calibri"/>
              <a:sym typeface="Calibri"/>
            </a:endParaRPr>
          </a:p>
        </p:txBody>
      </p:sp>
      <p:grpSp>
        <p:nvGrpSpPr>
          <p:cNvPr id="264" name="Google Shape;264;p20"/>
          <p:cNvGrpSpPr/>
          <p:nvPr/>
        </p:nvGrpSpPr>
        <p:grpSpPr>
          <a:xfrm>
            <a:off x="0" y="4804800"/>
            <a:ext cx="9144000" cy="351025"/>
            <a:chOff x="0" y="4804800"/>
            <a:chExt cx="9144000" cy="351025"/>
          </a:xfrm>
        </p:grpSpPr>
        <p:sp>
          <p:nvSpPr>
            <p:cNvPr id="265" name="Google Shape;265;p20"/>
            <p:cNvSpPr txBox="1"/>
            <p:nvPr/>
          </p:nvSpPr>
          <p:spPr>
            <a:xfrm>
              <a:off x="0" y="4804800"/>
              <a:ext cx="9144000" cy="338700"/>
            </a:xfrm>
            <a:prstGeom prst="rect">
              <a:avLst/>
            </a:prstGeom>
            <a:solidFill>
              <a:schemeClr val="dk1"/>
            </a:solidFill>
            <a:ln>
              <a:noFill/>
            </a:ln>
          </p:spPr>
          <p:txBody>
            <a:bodyPr anchorCtr="0" anchor="ctr" bIns="91425" lIns="91425" spcFirstLastPara="1" rIns="91425" wrap="square" tIns="91425">
              <a:spAutoFit/>
            </a:bodyPr>
            <a:lstStyle/>
            <a:p>
              <a:pPr indent="0" lvl="0" marL="0" rtl="0" algn="l">
                <a:spcBef>
                  <a:spcPts val="0"/>
                </a:spcBef>
                <a:spcAft>
                  <a:spcPts val="0"/>
                </a:spcAft>
                <a:buNone/>
              </a:pPr>
              <a:r>
                <a:t/>
              </a:r>
              <a:endParaRPr sz="1000"/>
            </a:p>
          </p:txBody>
        </p:sp>
        <p:sp>
          <p:nvSpPr>
            <p:cNvPr id="266" name="Google Shape;266;p20"/>
            <p:cNvSpPr txBox="1"/>
            <p:nvPr/>
          </p:nvSpPr>
          <p:spPr>
            <a:xfrm>
              <a:off x="8472450" y="4821325"/>
              <a:ext cx="548700" cy="3345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200">
                  <a:solidFill>
                    <a:srgbClr val="202729"/>
                  </a:solidFill>
                  <a:highlight>
                    <a:schemeClr val="dk1"/>
                  </a:highlight>
                </a:rPr>
                <a:t>‹#›</a:t>
              </a:fld>
              <a:endParaRPr sz="1200">
                <a:solidFill>
                  <a:srgbClr val="202729"/>
                </a:solidFill>
                <a:highlight>
                  <a:schemeClr val="dk1"/>
                </a:highlight>
              </a:endParaRPr>
            </a:p>
          </p:txBody>
        </p:sp>
        <p:sp>
          <p:nvSpPr>
            <p:cNvPr id="267" name="Google Shape;267;p20"/>
            <p:cNvSpPr txBox="1"/>
            <p:nvPr/>
          </p:nvSpPr>
          <p:spPr>
            <a:xfrm>
              <a:off x="5043525" y="4806900"/>
              <a:ext cx="3539100" cy="3345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200"/>
                <a:buFont typeface="Arial"/>
                <a:buNone/>
              </a:pPr>
              <a:r>
                <a:rPr b="1" lang="en" sz="1200">
                  <a:highlight>
                    <a:schemeClr val="dk1"/>
                  </a:highlight>
                </a:rPr>
                <a:t>The Wiggly Caterpillars</a:t>
              </a:r>
              <a:endParaRPr b="1" i="0" sz="1200" u="none" cap="none" strike="noStrike">
                <a:solidFill>
                  <a:srgbClr val="000000"/>
                </a:solidFill>
                <a:highlight>
                  <a:schemeClr val="dk1"/>
                </a:highlight>
                <a:latin typeface="Arial"/>
                <a:ea typeface="Arial"/>
                <a:cs typeface="Arial"/>
                <a:sym typeface="Arial"/>
              </a:endParaRPr>
            </a:p>
            <a:p>
              <a:pPr indent="0" lvl="0" marL="0" marR="0" rtl="0" algn="r">
                <a:lnSpc>
                  <a:spcPct val="100000"/>
                </a:lnSpc>
                <a:spcBef>
                  <a:spcPts val="0"/>
                </a:spcBef>
                <a:spcAft>
                  <a:spcPts val="0"/>
                </a:spcAft>
                <a:buClr>
                  <a:srgbClr val="000000"/>
                </a:buClr>
                <a:buSzPts val="1200"/>
                <a:buFont typeface="Arial"/>
                <a:buNone/>
              </a:pPr>
              <a:r>
                <a:t/>
              </a:r>
              <a:endParaRPr b="1" i="0" sz="1200" u="none" cap="none" strike="noStrike">
                <a:solidFill>
                  <a:srgbClr val="000000"/>
                </a:solidFill>
                <a:highlight>
                  <a:schemeClr val="dk1"/>
                </a:highlight>
                <a:latin typeface="Arial"/>
                <a:ea typeface="Arial"/>
                <a:cs typeface="Arial"/>
                <a:sym typeface="Arial"/>
              </a:endParaRPr>
            </a:p>
          </p:txBody>
        </p:sp>
        <p:sp>
          <p:nvSpPr>
            <p:cNvPr id="268" name="Google Shape;268;p20"/>
            <p:cNvSpPr txBox="1"/>
            <p:nvPr/>
          </p:nvSpPr>
          <p:spPr>
            <a:xfrm>
              <a:off x="0" y="4818300"/>
              <a:ext cx="4092300" cy="311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1" lang="en" sz="1200">
                  <a:solidFill>
                    <a:schemeClr val="lt1"/>
                  </a:solidFill>
                </a:rPr>
                <a:t>Semantic Representation of Humans VS Vehicles</a:t>
              </a:r>
              <a:endParaRPr b="1" i="0" sz="1200" u="none" cap="none" strike="noStrike">
                <a:solidFill>
                  <a:schemeClr val="lt1"/>
                </a:solidFill>
                <a:latin typeface="Arial"/>
                <a:ea typeface="Arial"/>
                <a:cs typeface="Arial"/>
                <a:sym typeface="Arial"/>
              </a:endParaRPr>
            </a:p>
          </p:txBody>
        </p:sp>
        <p:pic>
          <p:nvPicPr>
            <p:cNvPr id="269" name="Google Shape;269;p20"/>
            <p:cNvPicPr preferRelativeResize="0"/>
            <p:nvPr/>
          </p:nvPicPr>
          <p:blipFill rotWithShape="1">
            <a:blip r:embed="rId3">
              <a:alphaModFix/>
            </a:blip>
            <a:srcRect b="0" l="0" r="0" t="0"/>
            <a:stretch/>
          </p:blipFill>
          <p:spPr>
            <a:xfrm>
              <a:off x="4456188" y="4832150"/>
              <a:ext cx="313980" cy="311700"/>
            </a:xfrm>
            <a:prstGeom prst="rect">
              <a:avLst/>
            </a:prstGeom>
            <a:noFill/>
            <a:ln>
              <a:noFill/>
            </a:ln>
          </p:spPr>
        </p:pic>
      </p:grpSp>
      <p:pic>
        <p:nvPicPr>
          <p:cNvPr id="270" name="Google Shape;270;p20"/>
          <p:cNvPicPr preferRelativeResize="0"/>
          <p:nvPr/>
        </p:nvPicPr>
        <p:blipFill>
          <a:blip r:embed="rId4">
            <a:alphaModFix/>
          </a:blip>
          <a:stretch>
            <a:fillRect/>
          </a:stretch>
        </p:blipFill>
        <p:spPr>
          <a:xfrm>
            <a:off x="8219550" y="105525"/>
            <a:ext cx="708600" cy="708600"/>
          </a:xfrm>
          <a:prstGeom prst="rect">
            <a:avLst/>
          </a:prstGeom>
          <a:noFill/>
          <a:ln>
            <a:noFill/>
          </a:ln>
        </p:spPr>
      </p:pic>
      <p:pic>
        <p:nvPicPr>
          <p:cNvPr id="271" name="Google Shape;271;p20"/>
          <p:cNvPicPr preferRelativeResize="0"/>
          <p:nvPr/>
        </p:nvPicPr>
        <p:blipFill rotWithShape="1">
          <a:blip r:embed="rId5">
            <a:alphaModFix/>
          </a:blip>
          <a:srcRect b="0" l="0" r="0" t="0"/>
          <a:stretch/>
        </p:blipFill>
        <p:spPr>
          <a:xfrm>
            <a:off x="7486916" y="105525"/>
            <a:ext cx="708600" cy="703465"/>
          </a:xfrm>
          <a:prstGeom prst="rect">
            <a:avLst/>
          </a:prstGeom>
          <a:noFill/>
          <a:ln>
            <a:noFill/>
          </a:ln>
        </p:spPr>
      </p:pic>
      <p:grpSp>
        <p:nvGrpSpPr>
          <p:cNvPr id="272" name="Google Shape;272;p20"/>
          <p:cNvGrpSpPr/>
          <p:nvPr/>
        </p:nvGrpSpPr>
        <p:grpSpPr>
          <a:xfrm>
            <a:off x="0" y="4804800"/>
            <a:ext cx="9144000" cy="351025"/>
            <a:chOff x="0" y="4804800"/>
            <a:chExt cx="9144000" cy="351025"/>
          </a:xfrm>
        </p:grpSpPr>
        <p:sp>
          <p:nvSpPr>
            <p:cNvPr id="273" name="Google Shape;273;p20"/>
            <p:cNvSpPr txBox="1"/>
            <p:nvPr/>
          </p:nvSpPr>
          <p:spPr>
            <a:xfrm>
              <a:off x="0" y="4804800"/>
              <a:ext cx="9144000" cy="338700"/>
            </a:xfrm>
            <a:prstGeom prst="rect">
              <a:avLst/>
            </a:prstGeom>
            <a:solidFill>
              <a:schemeClr val="dk1"/>
            </a:solidFill>
            <a:ln>
              <a:noFill/>
            </a:ln>
          </p:spPr>
          <p:txBody>
            <a:bodyPr anchorCtr="0" anchor="ctr" bIns="91425" lIns="91425" spcFirstLastPara="1" rIns="91425" wrap="square" tIns="91425">
              <a:spAutoFit/>
            </a:bodyPr>
            <a:lstStyle/>
            <a:p>
              <a:pPr indent="0" lvl="0" marL="0" rtl="0" algn="l">
                <a:spcBef>
                  <a:spcPts val="0"/>
                </a:spcBef>
                <a:spcAft>
                  <a:spcPts val="0"/>
                </a:spcAft>
                <a:buNone/>
              </a:pPr>
              <a:r>
                <a:t/>
              </a:r>
              <a:endParaRPr sz="1000"/>
            </a:p>
          </p:txBody>
        </p:sp>
        <p:sp>
          <p:nvSpPr>
            <p:cNvPr id="274" name="Google Shape;274;p20"/>
            <p:cNvSpPr txBox="1"/>
            <p:nvPr/>
          </p:nvSpPr>
          <p:spPr>
            <a:xfrm>
              <a:off x="8472450" y="4821325"/>
              <a:ext cx="548700" cy="3345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200">
                  <a:solidFill>
                    <a:srgbClr val="202729"/>
                  </a:solidFill>
                  <a:highlight>
                    <a:schemeClr val="dk1"/>
                  </a:highlight>
                </a:rPr>
                <a:t>‹#›</a:t>
              </a:fld>
              <a:endParaRPr sz="1200">
                <a:solidFill>
                  <a:srgbClr val="202729"/>
                </a:solidFill>
                <a:highlight>
                  <a:schemeClr val="dk1"/>
                </a:highlight>
              </a:endParaRPr>
            </a:p>
          </p:txBody>
        </p:sp>
        <p:sp>
          <p:nvSpPr>
            <p:cNvPr id="275" name="Google Shape;275;p20"/>
            <p:cNvSpPr txBox="1"/>
            <p:nvPr/>
          </p:nvSpPr>
          <p:spPr>
            <a:xfrm>
              <a:off x="5043525" y="4806900"/>
              <a:ext cx="3539100" cy="3345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200"/>
                <a:buFont typeface="Arial"/>
                <a:buNone/>
              </a:pPr>
              <a:r>
                <a:rPr b="1" lang="en" sz="1200">
                  <a:highlight>
                    <a:schemeClr val="dk1"/>
                  </a:highlight>
                </a:rPr>
                <a:t>Scholarly Bears</a:t>
              </a:r>
              <a:endParaRPr b="1" i="0" sz="1200" u="none" cap="none" strike="noStrike">
                <a:solidFill>
                  <a:srgbClr val="000000"/>
                </a:solidFill>
                <a:highlight>
                  <a:schemeClr val="dk1"/>
                </a:highlight>
                <a:latin typeface="Arial"/>
                <a:ea typeface="Arial"/>
                <a:cs typeface="Arial"/>
                <a:sym typeface="Arial"/>
              </a:endParaRPr>
            </a:p>
            <a:p>
              <a:pPr indent="0" lvl="0" marL="0" marR="0" rtl="0" algn="r">
                <a:lnSpc>
                  <a:spcPct val="100000"/>
                </a:lnSpc>
                <a:spcBef>
                  <a:spcPts val="0"/>
                </a:spcBef>
                <a:spcAft>
                  <a:spcPts val="0"/>
                </a:spcAft>
                <a:buClr>
                  <a:srgbClr val="000000"/>
                </a:buClr>
                <a:buSzPts val="1200"/>
                <a:buFont typeface="Arial"/>
                <a:buNone/>
              </a:pPr>
              <a:r>
                <a:t/>
              </a:r>
              <a:endParaRPr b="1" i="0" sz="1200" u="none" cap="none" strike="noStrike">
                <a:solidFill>
                  <a:srgbClr val="000000"/>
                </a:solidFill>
                <a:highlight>
                  <a:schemeClr val="dk1"/>
                </a:highlight>
                <a:latin typeface="Arial"/>
                <a:ea typeface="Arial"/>
                <a:cs typeface="Arial"/>
                <a:sym typeface="Arial"/>
              </a:endParaRPr>
            </a:p>
          </p:txBody>
        </p:sp>
        <p:sp>
          <p:nvSpPr>
            <p:cNvPr id="276" name="Google Shape;276;p20"/>
            <p:cNvSpPr txBox="1"/>
            <p:nvPr/>
          </p:nvSpPr>
          <p:spPr>
            <a:xfrm>
              <a:off x="0" y="4818300"/>
              <a:ext cx="4092300" cy="311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1" lang="en" sz="1200">
                  <a:solidFill>
                    <a:schemeClr val="lt1"/>
                  </a:solidFill>
                </a:rPr>
                <a:t>Semantic Representation of Humans VS Vehicles</a:t>
              </a:r>
              <a:endParaRPr b="1" i="0" sz="1200" u="none" cap="none" strike="noStrike">
                <a:solidFill>
                  <a:schemeClr val="lt1"/>
                </a:solidFill>
                <a:latin typeface="Arial"/>
                <a:ea typeface="Arial"/>
                <a:cs typeface="Arial"/>
                <a:sym typeface="Arial"/>
              </a:endParaRPr>
            </a:p>
          </p:txBody>
        </p:sp>
        <p:pic>
          <p:nvPicPr>
            <p:cNvPr id="277" name="Google Shape;277;p20"/>
            <p:cNvPicPr preferRelativeResize="0"/>
            <p:nvPr/>
          </p:nvPicPr>
          <p:blipFill rotWithShape="1">
            <a:blip r:embed="rId3">
              <a:alphaModFix/>
            </a:blip>
            <a:srcRect b="0" l="0" r="0" t="0"/>
            <a:stretch/>
          </p:blipFill>
          <p:spPr>
            <a:xfrm>
              <a:off x="4456188" y="4832150"/>
              <a:ext cx="313980" cy="311700"/>
            </a:xfrm>
            <a:prstGeom prst="rect">
              <a:avLst/>
            </a:prstGeom>
            <a:noFill/>
            <a:ln>
              <a:noFill/>
            </a:ln>
          </p:spPr>
        </p:pic>
      </p:grpSp>
      <p:pic>
        <p:nvPicPr>
          <p:cNvPr id="278" name="Google Shape;278;p20"/>
          <p:cNvPicPr preferRelativeResize="0"/>
          <p:nvPr/>
        </p:nvPicPr>
        <p:blipFill>
          <a:blip r:embed="rId6">
            <a:alphaModFix/>
          </a:blip>
          <a:stretch>
            <a:fillRect/>
          </a:stretch>
        </p:blipFill>
        <p:spPr>
          <a:xfrm>
            <a:off x="406973" y="1017725"/>
            <a:ext cx="4062350" cy="3465575"/>
          </a:xfrm>
          <a:prstGeom prst="rect">
            <a:avLst/>
          </a:prstGeom>
          <a:noFill/>
          <a:ln>
            <a:noFill/>
          </a:ln>
        </p:spPr>
      </p:pic>
      <p:pic>
        <p:nvPicPr>
          <p:cNvPr id="279" name="Google Shape;279;p20"/>
          <p:cNvPicPr preferRelativeResize="0"/>
          <p:nvPr/>
        </p:nvPicPr>
        <p:blipFill rotWithShape="1">
          <a:blip r:embed="rId7">
            <a:alphaModFix/>
          </a:blip>
          <a:srcRect b="19866" l="29413" r="29413" t="19787"/>
          <a:stretch/>
        </p:blipFill>
        <p:spPr>
          <a:xfrm>
            <a:off x="7647775" y="3017237"/>
            <a:ext cx="1237075" cy="1021775"/>
          </a:xfrm>
          <a:prstGeom prst="rect">
            <a:avLst/>
          </a:prstGeom>
          <a:noFill/>
          <a:ln>
            <a:noFill/>
          </a:ln>
        </p:spPr>
      </p:pic>
      <p:sp>
        <p:nvSpPr>
          <p:cNvPr id="280" name="Google Shape;280;p20"/>
          <p:cNvSpPr txBox="1"/>
          <p:nvPr/>
        </p:nvSpPr>
        <p:spPr>
          <a:xfrm>
            <a:off x="4572000" y="3297263"/>
            <a:ext cx="3922500" cy="46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i="1" lang="en" sz="1800">
                <a:solidFill>
                  <a:schemeClr val="dk1"/>
                </a:solidFill>
                <a:latin typeface="Calibri"/>
                <a:ea typeface="Calibri"/>
                <a:cs typeface="Calibri"/>
                <a:sym typeface="Calibri"/>
              </a:rPr>
              <a:t>Thank you all for listening!</a:t>
            </a:r>
            <a:endParaRPr>
              <a:latin typeface="Calibri"/>
              <a:ea typeface="Calibri"/>
              <a:cs typeface="Calibri"/>
              <a:sym typeface="Calibri"/>
            </a:endParaRPr>
          </a:p>
        </p:txBody>
      </p:sp>
      <p:grpSp>
        <p:nvGrpSpPr>
          <p:cNvPr id="281" name="Google Shape;281;p20"/>
          <p:cNvGrpSpPr/>
          <p:nvPr/>
        </p:nvGrpSpPr>
        <p:grpSpPr>
          <a:xfrm>
            <a:off x="0" y="4804800"/>
            <a:ext cx="9144000" cy="351025"/>
            <a:chOff x="0" y="4804800"/>
            <a:chExt cx="9144000" cy="351025"/>
          </a:xfrm>
        </p:grpSpPr>
        <p:sp>
          <p:nvSpPr>
            <p:cNvPr id="282" name="Google Shape;282;p20"/>
            <p:cNvSpPr txBox="1"/>
            <p:nvPr/>
          </p:nvSpPr>
          <p:spPr>
            <a:xfrm>
              <a:off x="0" y="4804800"/>
              <a:ext cx="9144000" cy="338700"/>
            </a:xfrm>
            <a:prstGeom prst="rect">
              <a:avLst/>
            </a:prstGeom>
            <a:solidFill>
              <a:schemeClr val="dk1"/>
            </a:solidFill>
            <a:ln>
              <a:noFill/>
            </a:ln>
          </p:spPr>
          <p:txBody>
            <a:bodyPr anchorCtr="0" anchor="ctr" bIns="91425" lIns="91425" spcFirstLastPara="1" rIns="91425" wrap="square" tIns="91425">
              <a:spAutoFit/>
            </a:bodyPr>
            <a:lstStyle/>
            <a:p>
              <a:pPr indent="0" lvl="0" marL="0" rtl="0" algn="l">
                <a:spcBef>
                  <a:spcPts val="0"/>
                </a:spcBef>
                <a:spcAft>
                  <a:spcPts val="0"/>
                </a:spcAft>
                <a:buNone/>
              </a:pPr>
              <a:r>
                <a:t/>
              </a:r>
              <a:endParaRPr sz="1000"/>
            </a:p>
          </p:txBody>
        </p:sp>
        <p:sp>
          <p:nvSpPr>
            <p:cNvPr id="283" name="Google Shape;283;p20"/>
            <p:cNvSpPr txBox="1"/>
            <p:nvPr/>
          </p:nvSpPr>
          <p:spPr>
            <a:xfrm>
              <a:off x="8472450" y="4821325"/>
              <a:ext cx="548700" cy="3345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200">
                  <a:solidFill>
                    <a:srgbClr val="202729"/>
                  </a:solidFill>
                  <a:highlight>
                    <a:schemeClr val="dk1"/>
                  </a:highlight>
                  <a:latin typeface="Calibri"/>
                  <a:ea typeface="Calibri"/>
                  <a:cs typeface="Calibri"/>
                  <a:sym typeface="Calibri"/>
                </a:rPr>
                <a:t>‹#›</a:t>
              </a:fld>
              <a:endParaRPr sz="1200">
                <a:solidFill>
                  <a:srgbClr val="202729"/>
                </a:solidFill>
                <a:highlight>
                  <a:schemeClr val="dk1"/>
                </a:highlight>
                <a:latin typeface="Calibri"/>
                <a:ea typeface="Calibri"/>
                <a:cs typeface="Calibri"/>
                <a:sym typeface="Calibri"/>
              </a:endParaRPr>
            </a:p>
          </p:txBody>
        </p:sp>
        <p:sp>
          <p:nvSpPr>
            <p:cNvPr id="284" name="Google Shape;284;p20"/>
            <p:cNvSpPr txBox="1"/>
            <p:nvPr/>
          </p:nvSpPr>
          <p:spPr>
            <a:xfrm>
              <a:off x="5043525" y="4806900"/>
              <a:ext cx="3539100" cy="3345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200"/>
                <a:buFont typeface="Arial"/>
                <a:buNone/>
              </a:pPr>
              <a:r>
                <a:rPr b="1" lang="en" sz="1200">
                  <a:highlight>
                    <a:schemeClr val="dk1"/>
                  </a:highlight>
                  <a:latin typeface="Calibri"/>
                  <a:ea typeface="Calibri"/>
                  <a:cs typeface="Calibri"/>
                  <a:sym typeface="Calibri"/>
                </a:rPr>
                <a:t>Scholarly Bears</a:t>
              </a:r>
              <a:endParaRPr b="1" i="0" sz="1200" u="none" cap="none" strike="noStrike">
                <a:solidFill>
                  <a:srgbClr val="000000"/>
                </a:solidFill>
                <a:highlight>
                  <a:schemeClr val="dk1"/>
                </a:highlight>
                <a:latin typeface="Calibri"/>
                <a:ea typeface="Calibri"/>
                <a:cs typeface="Calibri"/>
                <a:sym typeface="Calibri"/>
              </a:endParaRPr>
            </a:p>
            <a:p>
              <a:pPr indent="0" lvl="0" marL="0" marR="0" rtl="0" algn="r">
                <a:lnSpc>
                  <a:spcPct val="100000"/>
                </a:lnSpc>
                <a:spcBef>
                  <a:spcPts val="0"/>
                </a:spcBef>
                <a:spcAft>
                  <a:spcPts val="0"/>
                </a:spcAft>
                <a:buClr>
                  <a:srgbClr val="000000"/>
                </a:buClr>
                <a:buSzPts val="1200"/>
                <a:buFont typeface="Arial"/>
                <a:buNone/>
              </a:pPr>
              <a:r>
                <a:t/>
              </a:r>
              <a:endParaRPr b="1" i="0" sz="1200" u="none" cap="none" strike="noStrike">
                <a:solidFill>
                  <a:srgbClr val="000000"/>
                </a:solidFill>
                <a:highlight>
                  <a:schemeClr val="dk1"/>
                </a:highlight>
                <a:latin typeface="Calibri"/>
                <a:ea typeface="Calibri"/>
                <a:cs typeface="Calibri"/>
                <a:sym typeface="Calibri"/>
              </a:endParaRPr>
            </a:p>
          </p:txBody>
        </p:sp>
        <p:sp>
          <p:nvSpPr>
            <p:cNvPr id="285" name="Google Shape;285;p20"/>
            <p:cNvSpPr txBox="1"/>
            <p:nvPr/>
          </p:nvSpPr>
          <p:spPr>
            <a:xfrm>
              <a:off x="0" y="4818300"/>
              <a:ext cx="4092300" cy="311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1" lang="en" sz="1200">
                  <a:solidFill>
                    <a:schemeClr val="lt1"/>
                  </a:solidFill>
                  <a:latin typeface="Calibri"/>
                  <a:ea typeface="Calibri"/>
                  <a:cs typeface="Calibri"/>
                  <a:sym typeface="Calibri"/>
                </a:rPr>
                <a:t>Semantic Representation of Humans VS Vehicles</a:t>
              </a:r>
              <a:endParaRPr b="1" i="0" sz="1200" u="none" cap="none" strike="noStrike">
                <a:solidFill>
                  <a:schemeClr val="lt1"/>
                </a:solidFill>
                <a:latin typeface="Calibri"/>
                <a:ea typeface="Calibri"/>
                <a:cs typeface="Calibri"/>
                <a:sym typeface="Calibri"/>
              </a:endParaRPr>
            </a:p>
          </p:txBody>
        </p:sp>
        <p:pic>
          <p:nvPicPr>
            <p:cNvPr id="286" name="Google Shape;286;p20"/>
            <p:cNvPicPr preferRelativeResize="0"/>
            <p:nvPr/>
          </p:nvPicPr>
          <p:blipFill rotWithShape="1">
            <a:blip r:embed="rId3">
              <a:alphaModFix/>
            </a:blip>
            <a:srcRect b="0" l="0" r="0" t="0"/>
            <a:stretch/>
          </p:blipFill>
          <p:spPr>
            <a:xfrm>
              <a:off x="4456188" y="4832150"/>
              <a:ext cx="313980" cy="311700"/>
            </a:xfrm>
            <a:prstGeom prst="rect">
              <a:avLst/>
            </a:prstGeom>
            <a:noFill/>
            <a:ln>
              <a:noFill/>
            </a:ln>
          </p:spPr>
        </p:pic>
      </p:grpSp>
    </p:spTree>
  </p:cSld>
  <p:clrMapOvr>
    <a:masterClrMapping/>
  </p:clrMapOvr>
</p:sld>
</file>

<file path=ppt/theme/theme1.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